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4" r:id="rId3"/>
    <p:sldId id="270" r:id="rId4"/>
    <p:sldId id="271" r:id="rId5"/>
    <p:sldId id="272" r:id="rId6"/>
    <p:sldId id="293" r:id="rId7"/>
    <p:sldId id="289" r:id="rId8"/>
    <p:sldId id="290" r:id="rId9"/>
    <p:sldId id="291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5" r:id="rId23"/>
    <p:sldId id="258" r:id="rId24"/>
    <p:sldId id="259" r:id="rId25"/>
    <p:sldId id="260" r:id="rId26"/>
    <p:sldId id="261" r:id="rId27"/>
    <p:sldId id="287" r:id="rId28"/>
    <p:sldId id="265" r:id="rId29"/>
    <p:sldId id="266" r:id="rId30"/>
    <p:sldId id="267" r:id="rId31"/>
    <p:sldId id="288" r:id="rId32"/>
    <p:sldId id="268" r:id="rId33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 showGuides="1">
      <p:cViewPr>
        <p:scale>
          <a:sx n="66" d="100"/>
          <a:sy n="66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B332D-1C0F-4517-91B3-556FFDEFD3C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5422DF-5C9E-4428-A0A7-6826989A7C07}">
      <dgm:prSet phldrT="[Texto]" custT="1"/>
      <dgm:spPr/>
      <dgm:t>
        <a:bodyPr/>
        <a:lstStyle/>
        <a:p>
          <a:r>
            <a:rPr lang="es-MX" sz="1800" b="1" dirty="0" smtClean="0"/>
            <a:t>Cero hambre a partir de una </a:t>
          </a:r>
          <a:r>
            <a:rPr lang="es-MX" sz="1800" b="1" dirty="0" smtClean="0">
              <a:solidFill>
                <a:srgbClr val="CC00CC"/>
              </a:solidFill>
            </a:rPr>
            <a:t>alimentación y nutrición adecuada</a:t>
          </a:r>
          <a:r>
            <a:rPr lang="es-MX" sz="1800" b="1" dirty="0" smtClean="0"/>
            <a:t> de las personas en pobreza multidimensional extrema y carencia de acceso a la alimentación</a:t>
          </a:r>
          <a:endParaRPr lang="es-MX" sz="1800" b="1" dirty="0"/>
        </a:p>
      </dgm:t>
    </dgm:pt>
    <dgm:pt modelId="{193E9E43-A46D-4B5A-8540-247512B929A4}" type="parTrans" cxnId="{18A10094-0DD0-424A-A00E-3EB9506EFEC7}">
      <dgm:prSet/>
      <dgm:spPr/>
      <dgm:t>
        <a:bodyPr/>
        <a:lstStyle/>
        <a:p>
          <a:endParaRPr lang="es-MX"/>
        </a:p>
      </dgm:t>
    </dgm:pt>
    <dgm:pt modelId="{9D58B246-E3E2-44B5-8716-8EEC058EA314}" type="sibTrans" cxnId="{18A10094-0DD0-424A-A00E-3EB9506EFEC7}">
      <dgm:prSet/>
      <dgm:spPr/>
      <dgm:t>
        <a:bodyPr/>
        <a:lstStyle/>
        <a:p>
          <a:endParaRPr lang="es-MX"/>
        </a:p>
      </dgm:t>
    </dgm:pt>
    <dgm:pt modelId="{A5F35640-A297-4261-A5E6-450C461FD2A6}">
      <dgm:prSet phldrT="[Texto]" custT="1"/>
      <dgm:spPr/>
      <dgm:t>
        <a:bodyPr/>
        <a:lstStyle/>
        <a:p>
          <a:pPr rtl="0"/>
          <a:r>
            <a:rPr lang="es-MX" sz="1800" b="1" dirty="0" smtClean="0"/>
            <a:t>Eliminar la desnutrición infantil aguda y mejorar los indicadores de peso  talla de la niñez </a:t>
          </a:r>
          <a:endParaRPr lang="es-MX" sz="1800" b="1" dirty="0">
            <a:solidFill>
              <a:srgbClr val="FF0000"/>
            </a:solidFill>
          </a:endParaRPr>
        </a:p>
      </dgm:t>
    </dgm:pt>
    <dgm:pt modelId="{77DF807A-CAF7-418A-891B-C89610F582BF}" type="parTrans" cxnId="{6078B2E3-6B54-49DA-90A8-4635AC8DB0EA}">
      <dgm:prSet/>
      <dgm:spPr/>
      <dgm:t>
        <a:bodyPr/>
        <a:lstStyle/>
        <a:p>
          <a:endParaRPr lang="es-MX"/>
        </a:p>
      </dgm:t>
    </dgm:pt>
    <dgm:pt modelId="{12A80C11-D480-4D27-BC0D-DDB3A756F3AF}" type="sibTrans" cxnId="{6078B2E3-6B54-49DA-90A8-4635AC8DB0EA}">
      <dgm:prSet/>
      <dgm:spPr/>
      <dgm:t>
        <a:bodyPr/>
        <a:lstStyle/>
        <a:p>
          <a:endParaRPr lang="es-MX"/>
        </a:p>
      </dgm:t>
    </dgm:pt>
    <dgm:pt modelId="{E19BB736-355D-47AF-A165-2C86FE518317}">
      <dgm:prSet phldrT="[Texto]" custT="1"/>
      <dgm:spPr/>
      <dgm:t>
        <a:bodyPr/>
        <a:lstStyle/>
        <a:p>
          <a:r>
            <a:rPr lang="es-MX" sz="1800" b="1" i="0" u="none" dirty="0" smtClean="0">
              <a:solidFill>
                <a:schemeClr val="accent6">
                  <a:lumMod val="75000"/>
                </a:schemeClr>
              </a:solidFill>
            </a:rPr>
            <a:t>Promover la participación comunitaria para la erradicación del hambre.</a:t>
          </a:r>
        </a:p>
      </dgm:t>
    </dgm:pt>
    <dgm:pt modelId="{6E5FE2D1-E13E-47B9-A604-72F0DCD851EA}" type="parTrans" cxnId="{75786CCE-6BCF-4CC6-96A0-3651B3BC60FD}">
      <dgm:prSet/>
      <dgm:spPr/>
      <dgm:t>
        <a:bodyPr/>
        <a:lstStyle/>
        <a:p>
          <a:endParaRPr lang="es-MX"/>
        </a:p>
      </dgm:t>
    </dgm:pt>
    <dgm:pt modelId="{CCE87720-2835-4304-9027-F9FD88BA01DB}" type="sibTrans" cxnId="{75786CCE-6BCF-4CC6-96A0-3651B3BC60FD}">
      <dgm:prSet/>
      <dgm:spPr/>
      <dgm:t>
        <a:bodyPr/>
        <a:lstStyle/>
        <a:p>
          <a:endParaRPr lang="es-MX"/>
        </a:p>
      </dgm:t>
    </dgm:pt>
    <dgm:pt modelId="{02177CDA-5158-498B-8804-E12332A436E4}">
      <dgm:prSet phldrT="[Texto]" phldr="1"/>
      <dgm:spPr/>
      <dgm:t>
        <a:bodyPr/>
        <a:lstStyle/>
        <a:p>
          <a:endParaRPr lang="es-MX" dirty="0"/>
        </a:p>
      </dgm:t>
    </dgm:pt>
    <dgm:pt modelId="{1C3CD624-871B-422B-B7B7-8A15C0C752FF}" type="sibTrans" cxnId="{DD214549-9B73-4FD7-AFA5-D67E2B6652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D920F0FD-A7D3-4183-89DC-16C0F581CB80}" type="parTrans" cxnId="{DD214549-9B73-4FD7-AFA5-D67E2B66524C}">
      <dgm:prSet/>
      <dgm:spPr/>
      <dgm:t>
        <a:bodyPr/>
        <a:lstStyle/>
        <a:p>
          <a:endParaRPr lang="es-MX"/>
        </a:p>
      </dgm:t>
    </dgm:pt>
    <dgm:pt modelId="{3513E54F-9E85-0F45-AF33-2C15995715E3}">
      <dgm:prSet phldrT="[Texto]" custT="1"/>
      <dgm:spPr/>
      <dgm:t>
        <a:bodyPr/>
        <a:lstStyle/>
        <a:p>
          <a:pPr rtl="0"/>
          <a:r>
            <a:rPr lang="es-MX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Aumentar la producción de alimentos y el ingreso de los campesinos y pequeños productores agrícolas</a:t>
          </a:r>
          <a:endParaRPr lang="es-MX" sz="1800" dirty="0"/>
        </a:p>
      </dgm:t>
    </dgm:pt>
    <dgm:pt modelId="{F1B91AC8-7084-6047-9D9B-84A5EC495BE5}" type="parTrans" cxnId="{E74B2285-0951-FF4E-A14E-BC56DE5C32CF}">
      <dgm:prSet/>
      <dgm:spPr/>
      <dgm:t>
        <a:bodyPr/>
        <a:lstStyle/>
        <a:p>
          <a:endParaRPr lang="es-ES"/>
        </a:p>
      </dgm:t>
    </dgm:pt>
    <dgm:pt modelId="{A68C2746-541F-444D-94EB-B5E24052C8B9}" type="sibTrans" cxnId="{E74B2285-0951-FF4E-A14E-BC56DE5C32CF}">
      <dgm:prSet/>
      <dgm:spPr/>
      <dgm:t>
        <a:bodyPr/>
        <a:lstStyle/>
        <a:p>
          <a:endParaRPr lang="es-ES"/>
        </a:p>
      </dgm:t>
    </dgm:pt>
    <dgm:pt modelId="{9559B477-F7DD-6D40-80A5-9B2E2F433473}">
      <dgm:prSet phldrT="[Texto]"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Minimizar las pérdidas post-cosecha y de alimentos durante su almacenamiento, transporte, distribución y comercialización, y </a:t>
          </a:r>
          <a:endParaRPr lang="es-MX" sz="1800" dirty="0"/>
        </a:p>
      </dgm:t>
    </dgm:pt>
    <dgm:pt modelId="{134273BD-8B9F-594C-82C8-B64B84609849}" type="parTrans" cxnId="{2E3B50AE-846C-DE43-A6C6-32E852023B1C}">
      <dgm:prSet/>
      <dgm:spPr/>
      <dgm:t>
        <a:bodyPr/>
        <a:lstStyle/>
        <a:p>
          <a:endParaRPr lang="es-ES"/>
        </a:p>
      </dgm:t>
    </dgm:pt>
    <dgm:pt modelId="{8020E30F-5763-7441-8A84-5DF85E49E6DE}" type="sibTrans" cxnId="{2E3B50AE-846C-DE43-A6C6-32E852023B1C}">
      <dgm:prSet/>
      <dgm:spPr/>
      <dgm:t>
        <a:bodyPr/>
        <a:lstStyle/>
        <a:p>
          <a:endParaRPr lang="es-ES"/>
        </a:p>
      </dgm:t>
    </dgm:pt>
    <dgm:pt modelId="{3F15A5AB-E3A1-4E07-A7D8-1A0C013BE78B}" type="pres">
      <dgm:prSet presAssocID="{073B332D-1C0F-4517-91B3-556FFDEFD3C4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EFB82A16-7C32-42EE-8755-9FE3BDED5701}" type="pres">
      <dgm:prSet presAssocID="{1C3CD624-871B-422B-B7B7-8A15C0C752FF}" presName="picture_1" presStyleLbl="bgImgPlace1" presStyleIdx="0" presStyleCnt="1"/>
      <dgm:spPr/>
      <dgm:t>
        <a:bodyPr/>
        <a:lstStyle/>
        <a:p>
          <a:endParaRPr lang="es-MX"/>
        </a:p>
      </dgm:t>
    </dgm:pt>
    <dgm:pt modelId="{BD07EE54-B27A-4940-8F1C-9F287D82D503}" type="pres">
      <dgm:prSet presAssocID="{02177CDA-5158-498B-8804-E12332A436E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7356CF-4D33-4262-911D-D91EEFFFA945}" type="pres">
      <dgm:prSet presAssocID="{073B332D-1C0F-4517-91B3-556FFDEFD3C4}" presName="linV" presStyleCnt="0"/>
      <dgm:spPr/>
    </dgm:pt>
    <dgm:pt modelId="{7A50C751-8A68-45D9-8DF6-89745FF1BB7E}" type="pres">
      <dgm:prSet presAssocID="{E05422DF-5C9E-4428-A0A7-6826989A7C07}" presName="pair" presStyleCnt="0"/>
      <dgm:spPr/>
    </dgm:pt>
    <dgm:pt modelId="{C0221462-558D-4479-A439-A20D076B3FFE}" type="pres">
      <dgm:prSet presAssocID="{E05422DF-5C9E-4428-A0A7-6826989A7C07}" presName="spaceH" presStyleLbl="node1" presStyleIdx="0" presStyleCnt="0"/>
      <dgm:spPr/>
    </dgm:pt>
    <dgm:pt modelId="{95E4A962-2D45-423B-959C-5C7C38D0E54C}" type="pres">
      <dgm:prSet presAssocID="{E05422DF-5C9E-4428-A0A7-6826989A7C07}" presName="desPictures" presStyleLbl="alignImgPlac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3525536-E3D4-4C05-ADEF-EB0F46AA8CA0}" type="pres">
      <dgm:prSet presAssocID="{E05422DF-5C9E-4428-A0A7-6826989A7C07}" presName="desTextWrapper" presStyleCnt="0"/>
      <dgm:spPr/>
    </dgm:pt>
    <dgm:pt modelId="{DE07E54A-1BF2-4D93-97C2-C4B6CDA70597}" type="pres">
      <dgm:prSet presAssocID="{E05422DF-5C9E-4428-A0A7-6826989A7C07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BA3724-4178-4CED-A963-AEB544AC2FDC}" type="pres">
      <dgm:prSet presAssocID="{9D58B246-E3E2-44B5-8716-8EEC058EA314}" presName="spaceV" presStyleCnt="0"/>
      <dgm:spPr/>
    </dgm:pt>
    <dgm:pt modelId="{2988FC1C-0076-4BF9-B104-74EF5592AABD}" type="pres">
      <dgm:prSet presAssocID="{A5F35640-A297-4261-A5E6-450C461FD2A6}" presName="pair" presStyleCnt="0"/>
      <dgm:spPr/>
    </dgm:pt>
    <dgm:pt modelId="{D8A1E78E-14AB-4DAE-B286-9E527C4DE3A0}" type="pres">
      <dgm:prSet presAssocID="{A5F35640-A297-4261-A5E6-450C461FD2A6}" presName="spaceH" presStyleLbl="node1" presStyleIdx="0" presStyleCnt="0"/>
      <dgm:spPr/>
    </dgm:pt>
    <dgm:pt modelId="{59146ACB-7A3C-4D68-9CBA-EABB74458162}" type="pres">
      <dgm:prSet presAssocID="{A5F35640-A297-4261-A5E6-450C461FD2A6}" presName="desPictures" presStyleLbl="align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62C367D-D17B-4097-A66C-2E656ECA3F37}" type="pres">
      <dgm:prSet presAssocID="{A5F35640-A297-4261-A5E6-450C461FD2A6}" presName="desTextWrapper" presStyleCnt="0"/>
      <dgm:spPr/>
    </dgm:pt>
    <dgm:pt modelId="{CDF0D300-5C85-4349-A340-C6C6262CD389}" type="pres">
      <dgm:prSet presAssocID="{A5F35640-A297-4261-A5E6-450C461FD2A6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71296C-33D3-4710-A382-CD91B1A9B6F3}" type="pres">
      <dgm:prSet presAssocID="{12A80C11-D480-4D27-BC0D-DDB3A756F3AF}" presName="spaceV" presStyleCnt="0"/>
      <dgm:spPr/>
    </dgm:pt>
    <dgm:pt modelId="{BD577539-E7B2-D242-9870-AD53300D4D29}" type="pres">
      <dgm:prSet presAssocID="{3513E54F-9E85-0F45-AF33-2C15995715E3}" presName="pair" presStyleCnt="0"/>
      <dgm:spPr/>
    </dgm:pt>
    <dgm:pt modelId="{3FD08AB3-76C0-BE42-BF51-B10E4B0388EF}" type="pres">
      <dgm:prSet presAssocID="{3513E54F-9E85-0F45-AF33-2C15995715E3}" presName="spaceH" presStyleLbl="node1" presStyleIdx="0" presStyleCnt="0"/>
      <dgm:spPr/>
    </dgm:pt>
    <dgm:pt modelId="{91F59148-9766-2642-AD55-662B2978906B}" type="pres">
      <dgm:prSet presAssocID="{3513E54F-9E85-0F45-AF33-2C15995715E3}" presName="desPictures" presStyleLbl="alignImgPlace1" presStyleIdx="2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68FDDDB-E1F8-9746-B0B8-E62664B518FE}" type="pres">
      <dgm:prSet presAssocID="{3513E54F-9E85-0F45-AF33-2C15995715E3}" presName="desTextWrapper" presStyleCnt="0"/>
      <dgm:spPr/>
    </dgm:pt>
    <dgm:pt modelId="{991B5274-4E9A-1B40-934E-20F3389EBC7B}" type="pres">
      <dgm:prSet presAssocID="{3513E54F-9E85-0F45-AF33-2C15995715E3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1FBC79-B465-274B-BDD4-0CB62C6BA881}" type="pres">
      <dgm:prSet presAssocID="{A68C2746-541F-444D-94EB-B5E24052C8B9}" presName="spaceV" presStyleCnt="0"/>
      <dgm:spPr/>
    </dgm:pt>
    <dgm:pt modelId="{6B902F3B-3D03-DF40-AA02-042A846F1639}" type="pres">
      <dgm:prSet presAssocID="{9559B477-F7DD-6D40-80A5-9B2E2F433473}" presName="pair" presStyleCnt="0"/>
      <dgm:spPr/>
    </dgm:pt>
    <dgm:pt modelId="{08162A22-77D7-A24F-B568-A170E415E1F1}" type="pres">
      <dgm:prSet presAssocID="{9559B477-F7DD-6D40-80A5-9B2E2F433473}" presName="spaceH" presStyleLbl="node1" presStyleIdx="0" presStyleCnt="0"/>
      <dgm:spPr/>
    </dgm:pt>
    <dgm:pt modelId="{CA3AC856-7AFB-4A45-839B-7DDC029E3C9D}" type="pres">
      <dgm:prSet presAssocID="{9559B477-F7DD-6D40-80A5-9B2E2F433473}" presName="desPictures" presStyleLbl="alignImgPlac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51EF4EC-6B01-D14B-B354-19D2FB612ABA}" type="pres">
      <dgm:prSet presAssocID="{9559B477-F7DD-6D40-80A5-9B2E2F433473}" presName="desTextWrapper" presStyleCnt="0"/>
      <dgm:spPr/>
    </dgm:pt>
    <dgm:pt modelId="{D06ECC5E-F8F0-374B-8841-F2C478201676}" type="pres">
      <dgm:prSet presAssocID="{9559B477-F7DD-6D40-80A5-9B2E2F433473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32026C-B6E5-D34E-BDC4-32FD818F395E}" type="pres">
      <dgm:prSet presAssocID="{8020E30F-5763-7441-8A84-5DF85E49E6DE}" presName="spaceV" presStyleCnt="0"/>
      <dgm:spPr/>
    </dgm:pt>
    <dgm:pt modelId="{539573DF-BDC9-4563-A47D-B84DBE205334}" type="pres">
      <dgm:prSet presAssocID="{E19BB736-355D-47AF-A165-2C86FE518317}" presName="pair" presStyleCnt="0"/>
      <dgm:spPr/>
    </dgm:pt>
    <dgm:pt modelId="{85469BF8-4E30-4F8A-9D12-4E6A8772AECF}" type="pres">
      <dgm:prSet presAssocID="{E19BB736-355D-47AF-A165-2C86FE518317}" presName="spaceH" presStyleLbl="node1" presStyleIdx="0" presStyleCnt="0"/>
      <dgm:spPr/>
    </dgm:pt>
    <dgm:pt modelId="{F4F9895F-76A1-4F4F-98DD-62397C5B71C2}" type="pres">
      <dgm:prSet presAssocID="{E19BB736-355D-47AF-A165-2C86FE518317}" presName="desPictures" presStyleLbl="alignImgPlace1" presStyleIdx="4" presStyleCnt="5" custScaleX="100001" custScaleY="9955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D69841F-FA81-4E1F-9DE3-DE3DADC0E446}" type="pres">
      <dgm:prSet presAssocID="{E19BB736-355D-47AF-A165-2C86FE518317}" presName="desTextWrapper" presStyleCnt="0"/>
      <dgm:spPr/>
    </dgm:pt>
    <dgm:pt modelId="{22281967-CCE7-42E5-A13A-ED17B4D55ACA}" type="pres">
      <dgm:prSet presAssocID="{E19BB736-355D-47AF-A165-2C86FE518317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94F1F3-F8DF-4005-87E3-7DF9E99D5899}" type="pres">
      <dgm:prSet presAssocID="{073B332D-1C0F-4517-91B3-556FFDEFD3C4}" presName="maxNode" presStyleCnt="0"/>
      <dgm:spPr/>
    </dgm:pt>
    <dgm:pt modelId="{0F3E1E5A-AE7C-4D2B-9494-410CA9BFDF7D}" type="pres">
      <dgm:prSet presAssocID="{073B332D-1C0F-4517-91B3-556FFDEFD3C4}" presName="Name33" presStyleCnt="0"/>
      <dgm:spPr/>
    </dgm:pt>
  </dgm:ptLst>
  <dgm:cxnLst>
    <dgm:cxn modelId="{F5DF0AF1-5CFF-4C62-848A-7D01E45F7587}" type="presOf" srcId="{A5F35640-A297-4261-A5E6-450C461FD2A6}" destId="{CDF0D300-5C85-4349-A340-C6C6262CD389}" srcOrd="0" destOrd="0" presId="urn:microsoft.com/office/officeart/2008/layout/AccentedPicture"/>
    <dgm:cxn modelId="{C19CF79B-57F2-4B8E-999A-D1D8EE644274}" type="presOf" srcId="{E19BB736-355D-47AF-A165-2C86FE518317}" destId="{22281967-CCE7-42E5-A13A-ED17B4D55ACA}" srcOrd="0" destOrd="0" presId="urn:microsoft.com/office/officeart/2008/layout/AccentedPicture"/>
    <dgm:cxn modelId="{8D62CCE3-0EAC-4FA0-82D9-6719E22E1DA1}" type="presOf" srcId="{1C3CD624-871B-422B-B7B7-8A15C0C752FF}" destId="{EFB82A16-7C32-42EE-8755-9FE3BDED5701}" srcOrd="0" destOrd="0" presId="urn:microsoft.com/office/officeart/2008/layout/AccentedPicture"/>
    <dgm:cxn modelId="{7BF21E11-5B22-47E7-BDDE-31D2C09FF8E0}" type="presOf" srcId="{073B332D-1C0F-4517-91B3-556FFDEFD3C4}" destId="{3F15A5AB-E3A1-4E07-A7D8-1A0C013BE78B}" srcOrd="0" destOrd="0" presId="urn:microsoft.com/office/officeart/2008/layout/AccentedPicture"/>
    <dgm:cxn modelId="{E74B2285-0951-FF4E-A14E-BC56DE5C32CF}" srcId="{073B332D-1C0F-4517-91B3-556FFDEFD3C4}" destId="{3513E54F-9E85-0F45-AF33-2C15995715E3}" srcOrd="3" destOrd="0" parTransId="{F1B91AC8-7084-6047-9D9B-84A5EC495BE5}" sibTransId="{A68C2746-541F-444D-94EB-B5E24052C8B9}"/>
    <dgm:cxn modelId="{6078B2E3-6B54-49DA-90A8-4635AC8DB0EA}" srcId="{073B332D-1C0F-4517-91B3-556FFDEFD3C4}" destId="{A5F35640-A297-4261-A5E6-450C461FD2A6}" srcOrd="2" destOrd="0" parTransId="{77DF807A-CAF7-418A-891B-C89610F582BF}" sibTransId="{12A80C11-D480-4D27-BC0D-DDB3A756F3AF}"/>
    <dgm:cxn modelId="{18A10094-0DD0-424A-A00E-3EB9506EFEC7}" srcId="{073B332D-1C0F-4517-91B3-556FFDEFD3C4}" destId="{E05422DF-5C9E-4428-A0A7-6826989A7C07}" srcOrd="1" destOrd="0" parTransId="{193E9E43-A46D-4B5A-8540-247512B929A4}" sibTransId="{9D58B246-E3E2-44B5-8716-8EEC058EA314}"/>
    <dgm:cxn modelId="{CDC5EC7F-0EAD-49FD-8E47-B03A4B1C5AC5}" type="presOf" srcId="{E05422DF-5C9E-4428-A0A7-6826989A7C07}" destId="{DE07E54A-1BF2-4D93-97C2-C4B6CDA70597}" srcOrd="0" destOrd="0" presId="urn:microsoft.com/office/officeart/2008/layout/AccentedPicture"/>
    <dgm:cxn modelId="{DD214549-9B73-4FD7-AFA5-D67E2B66524C}" srcId="{073B332D-1C0F-4517-91B3-556FFDEFD3C4}" destId="{02177CDA-5158-498B-8804-E12332A436E4}" srcOrd="0" destOrd="0" parTransId="{D920F0FD-A7D3-4183-89DC-16C0F581CB80}" sibTransId="{1C3CD624-871B-422B-B7B7-8A15C0C752FF}"/>
    <dgm:cxn modelId="{5184BA63-FED9-435D-BDFB-D756AB2EEFF0}" type="presOf" srcId="{02177CDA-5158-498B-8804-E12332A436E4}" destId="{BD07EE54-B27A-4940-8F1C-9F287D82D503}" srcOrd="0" destOrd="0" presId="urn:microsoft.com/office/officeart/2008/layout/AccentedPicture"/>
    <dgm:cxn modelId="{F2550187-2BA8-4635-B35B-4C762D0F4658}" type="presOf" srcId="{3513E54F-9E85-0F45-AF33-2C15995715E3}" destId="{991B5274-4E9A-1B40-934E-20F3389EBC7B}" srcOrd="0" destOrd="0" presId="urn:microsoft.com/office/officeart/2008/layout/AccentedPicture"/>
    <dgm:cxn modelId="{383E11E7-AAC2-431B-99BB-1F7689F358CD}" type="presOf" srcId="{9559B477-F7DD-6D40-80A5-9B2E2F433473}" destId="{D06ECC5E-F8F0-374B-8841-F2C478201676}" srcOrd="0" destOrd="0" presId="urn:microsoft.com/office/officeart/2008/layout/AccentedPicture"/>
    <dgm:cxn modelId="{75786CCE-6BCF-4CC6-96A0-3651B3BC60FD}" srcId="{073B332D-1C0F-4517-91B3-556FFDEFD3C4}" destId="{E19BB736-355D-47AF-A165-2C86FE518317}" srcOrd="5" destOrd="0" parTransId="{6E5FE2D1-E13E-47B9-A604-72F0DCD851EA}" sibTransId="{CCE87720-2835-4304-9027-F9FD88BA01DB}"/>
    <dgm:cxn modelId="{2E3B50AE-846C-DE43-A6C6-32E852023B1C}" srcId="{073B332D-1C0F-4517-91B3-556FFDEFD3C4}" destId="{9559B477-F7DD-6D40-80A5-9B2E2F433473}" srcOrd="4" destOrd="0" parTransId="{134273BD-8B9F-594C-82C8-B64B84609849}" sibTransId="{8020E30F-5763-7441-8A84-5DF85E49E6DE}"/>
    <dgm:cxn modelId="{A17C5578-7E50-4C42-8107-DE9D9C25E2B4}" type="presParOf" srcId="{3F15A5AB-E3A1-4E07-A7D8-1A0C013BE78B}" destId="{EFB82A16-7C32-42EE-8755-9FE3BDED5701}" srcOrd="0" destOrd="0" presId="urn:microsoft.com/office/officeart/2008/layout/AccentedPicture"/>
    <dgm:cxn modelId="{0FBB3B47-BB73-4DA4-898C-98BE299979A8}" type="presParOf" srcId="{3F15A5AB-E3A1-4E07-A7D8-1A0C013BE78B}" destId="{BD07EE54-B27A-4940-8F1C-9F287D82D503}" srcOrd="1" destOrd="0" presId="urn:microsoft.com/office/officeart/2008/layout/AccentedPicture"/>
    <dgm:cxn modelId="{4064E0B5-290D-43A7-A6FA-F9E889CD1857}" type="presParOf" srcId="{3F15A5AB-E3A1-4E07-A7D8-1A0C013BE78B}" destId="{F47356CF-4D33-4262-911D-D91EEFFFA945}" srcOrd="2" destOrd="0" presId="urn:microsoft.com/office/officeart/2008/layout/AccentedPicture"/>
    <dgm:cxn modelId="{4B4A121B-1F8A-4F47-8488-4FB3AF2B054E}" type="presParOf" srcId="{F47356CF-4D33-4262-911D-D91EEFFFA945}" destId="{7A50C751-8A68-45D9-8DF6-89745FF1BB7E}" srcOrd="0" destOrd="0" presId="urn:microsoft.com/office/officeart/2008/layout/AccentedPicture"/>
    <dgm:cxn modelId="{B5493AC2-30EE-4F4A-9647-956C03C86FF3}" type="presParOf" srcId="{7A50C751-8A68-45D9-8DF6-89745FF1BB7E}" destId="{C0221462-558D-4479-A439-A20D076B3FFE}" srcOrd="0" destOrd="0" presId="urn:microsoft.com/office/officeart/2008/layout/AccentedPicture"/>
    <dgm:cxn modelId="{38908146-5F68-43D6-B0D3-5D810A8ED686}" type="presParOf" srcId="{7A50C751-8A68-45D9-8DF6-89745FF1BB7E}" destId="{95E4A962-2D45-423B-959C-5C7C38D0E54C}" srcOrd="1" destOrd="0" presId="urn:microsoft.com/office/officeart/2008/layout/AccentedPicture"/>
    <dgm:cxn modelId="{BC268C7D-D674-41E3-9169-1F428E160863}" type="presParOf" srcId="{7A50C751-8A68-45D9-8DF6-89745FF1BB7E}" destId="{D3525536-E3D4-4C05-ADEF-EB0F46AA8CA0}" srcOrd="2" destOrd="0" presId="urn:microsoft.com/office/officeart/2008/layout/AccentedPicture"/>
    <dgm:cxn modelId="{A793FA85-1223-49FC-B2B6-F4C97B4BE892}" type="presParOf" srcId="{D3525536-E3D4-4C05-ADEF-EB0F46AA8CA0}" destId="{DE07E54A-1BF2-4D93-97C2-C4B6CDA70597}" srcOrd="0" destOrd="0" presId="urn:microsoft.com/office/officeart/2008/layout/AccentedPicture"/>
    <dgm:cxn modelId="{67353A16-4C27-4509-A53F-E238317DD50A}" type="presParOf" srcId="{F47356CF-4D33-4262-911D-D91EEFFFA945}" destId="{FABA3724-4178-4CED-A963-AEB544AC2FDC}" srcOrd="1" destOrd="0" presId="urn:microsoft.com/office/officeart/2008/layout/AccentedPicture"/>
    <dgm:cxn modelId="{409B02B9-CDD0-417B-892F-8AFC31F07C85}" type="presParOf" srcId="{F47356CF-4D33-4262-911D-D91EEFFFA945}" destId="{2988FC1C-0076-4BF9-B104-74EF5592AABD}" srcOrd="2" destOrd="0" presId="urn:microsoft.com/office/officeart/2008/layout/AccentedPicture"/>
    <dgm:cxn modelId="{C9169992-9D64-406E-B42F-F7EAFFD70ACC}" type="presParOf" srcId="{2988FC1C-0076-4BF9-B104-74EF5592AABD}" destId="{D8A1E78E-14AB-4DAE-B286-9E527C4DE3A0}" srcOrd="0" destOrd="0" presId="urn:microsoft.com/office/officeart/2008/layout/AccentedPicture"/>
    <dgm:cxn modelId="{7D330095-1A9C-4B7B-A853-9DB918AF4737}" type="presParOf" srcId="{2988FC1C-0076-4BF9-B104-74EF5592AABD}" destId="{59146ACB-7A3C-4D68-9CBA-EABB74458162}" srcOrd="1" destOrd="0" presId="urn:microsoft.com/office/officeart/2008/layout/AccentedPicture"/>
    <dgm:cxn modelId="{95F2550D-B428-4411-A536-D9FA262501B5}" type="presParOf" srcId="{2988FC1C-0076-4BF9-B104-74EF5592AABD}" destId="{A62C367D-D17B-4097-A66C-2E656ECA3F37}" srcOrd="2" destOrd="0" presId="urn:microsoft.com/office/officeart/2008/layout/AccentedPicture"/>
    <dgm:cxn modelId="{E2A54AE4-3C00-4215-8D56-FA1BE06EAA05}" type="presParOf" srcId="{A62C367D-D17B-4097-A66C-2E656ECA3F37}" destId="{CDF0D300-5C85-4349-A340-C6C6262CD389}" srcOrd="0" destOrd="0" presId="urn:microsoft.com/office/officeart/2008/layout/AccentedPicture"/>
    <dgm:cxn modelId="{C1EAF2B4-46AC-4C45-A92F-132155FDDAF6}" type="presParOf" srcId="{F47356CF-4D33-4262-911D-D91EEFFFA945}" destId="{A271296C-33D3-4710-A382-CD91B1A9B6F3}" srcOrd="3" destOrd="0" presId="urn:microsoft.com/office/officeart/2008/layout/AccentedPicture"/>
    <dgm:cxn modelId="{E933882C-7A46-4B17-8ECB-6729B65DF50E}" type="presParOf" srcId="{F47356CF-4D33-4262-911D-D91EEFFFA945}" destId="{BD577539-E7B2-D242-9870-AD53300D4D29}" srcOrd="4" destOrd="0" presId="urn:microsoft.com/office/officeart/2008/layout/AccentedPicture"/>
    <dgm:cxn modelId="{0D57F464-B276-442D-9A11-AF9D746D5F5B}" type="presParOf" srcId="{BD577539-E7B2-D242-9870-AD53300D4D29}" destId="{3FD08AB3-76C0-BE42-BF51-B10E4B0388EF}" srcOrd="0" destOrd="0" presId="urn:microsoft.com/office/officeart/2008/layout/AccentedPicture"/>
    <dgm:cxn modelId="{466D5188-A4FA-46D3-BAA5-B7D84B261213}" type="presParOf" srcId="{BD577539-E7B2-D242-9870-AD53300D4D29}" destId="{91F59148-9766-2642-AD55-662B2978906B}" srcOrd="1" destOrd="0" presId="urn:microsoft.com/office/officeart/2008/layout/AccentedPicture"/>
    <dgm:cxn modelId="{80D08C48-D681-4D83-B34E-E8E9ADCD0529}" type="presParOf" srcId="{BD577539-E7B2-D242-9870-AD53300D4D29}" destId="{E68FDDDB-E1F8-9746-B0B8-E62664B518FE}" srcOrd="2" destOrd="0" presId="urn:microsoft.com/office/officeart/2008/layout/AccentedPicture"/>
    <dgm:cxn modelId="{82FE1871-9132-4DB2-B7FA-F61CF0D63762}" type="presParOf" srcId="{E68FDDDB-E1F8-9746-B0B8-E62664B518FE}" destId="{991B5274-4E9A-1B40-934E-20F3389EBC7B}" srcOrd="0" destOrd="0" presId="urn:microsoft.com/office/officeart/2008/layout/AccentedPicture"/>
    <dgm:cxn modelId="{031CE788-94CA-4E7E-88A3-17C4185780BB}" type="presParOf" srcId="{F47356CF-4D33-4262-911D-D91EEFFFA945}" destId="{491FBC79-B465-274B-BDD4-0CB62C6BA881}" srcOrd="5" destOrd="0" presId="urn:microsoft.com/office/officeart/2008/layout/AccentedPicture"/>
    <dgm:cxn modelId="{93568DF3-0AF2-4574-8393-150B1BD5605E}" type="presParOf" srcId="{F47356CF-4D33-4262-911D-D91EEFFFA945}" destId="{6B902F3B-3D03-DF40-AA02-042A846F1639}" srcOrd="6" destOrd="0" presId="urn:microsoft.com/office/officeart/2008/layout/AccentedPicture"/>
    <dgm:cxn modelId="{C4FEC8E0-BDD4-4621-A6C8-27D50B1CFABE}" type="presParOf" srcId="{6B902F3B-3D03-DF40-AA02-042A846F1639}" destId="{08162A22-77D7-A24F-B568-A170E415E1F1}" srcOrd="0" destOrd="0" presId="urn:microsoft.com/office/officeart/2008/layout/AccentedPicture"/>
    <dgm:cxn modelId="{CFBF93B2-99A8-4F0E-A404-F92304C2575A}" type="presParOf" srcId="{6B902F3B-3D03-DF40-AA02-042A846F1639}" destId="{CA3AC856-7AFB-4A45-839B-7DDC029E3C9D}" srcOrd="1" destOrd="0" presId="urn:microsoft.com/office/officeart/2008/layout/AccentedPicture"/>
    <dgm:cxn modelId="{ECADC328-7479-4C64-84DB-891DB60513C0}" type="presParOf" srcId="{6B902F3B-3D03-DF40-AA02-042A846F1639}" destId="{351EF4EC-6B01-D14B-B354-19D2FB612ABA}" srcOrd="2" destOrd="0" presId="urn:microsoft.com/office/officeart/2008/layout/AccentedPicture"/>
    <dgm:cxn modelId="{9E3B300D-4CCF-4D7E-98C7-09430A680BAB}" type="presParOf" srcId="{351EF4EC-6B01-D14B-B354-19D2FB612ABA}" destId="{D06ECC5E-F8F0-374B-8841-F2C478201676}" srcOrd="0" destOrd="0" presId="urn:microsoft.com/office/officeart/2008/layout/AccentedPicture"/>
    <dgm:cxn modelId="{5FFFB06D-C853-4316-8493-8381F431208E}" type="presParOf" srcId="{F47356CF-4D33-4262-911D-D91EEFFFA945}" destId="{1A32026C-B6E5-D34E-BDC4-32FD818F395E}" srcOrd="7" destOrd="0" presId="urn:microsoft.com/office/officeart/2008/layout/AccentedPicture"/>
    <dgm:cxn modelId="{643F8C09-6A81-4753-8953-F37695B955D5}" type="presParOf" srcId="{F47356CF-4D33-4262-911D-D91EEFFFA945}" destId="{539573DF-BDC9-4563-A47D-B84DBE205334}" srcOrd="8" destOrd="0" presId="urn:microsoft.com/office/officeart/2008/layout/AccentedPicture"/>
    <dgm:cxn modelId="{43A5F38D-C956-4612-AB18-05B531FD2DE5}" type="presParOf" srcId="{539573DF-BDC9-4563-A47D-B84DBE205334}" destId="{85469BF8-4E30-4F8A-9D12-4E6A8772AECF}" srcOrd="0" destOrd="0" presId="urn:microsoft.com/office/officeart/2008/layout/AccentedPicture"/>
    <dgm:cxn modelId="{113C8778-767D-4858-A440-762159F05CFA}" type="presParOf" srcId="{539573DF-BDC9-4563-A47D-B84DBE205334}" destId="{F4F9895F-76A1-4F4F-98DD-62397C5B71C2}" srcOrd="1" destOrd="0" presId="urn:microsoft.com/office/officeart/2008/layout/AccentedPicture"/>
    <dgm:cxn modelId="{B5B3BDB7-AE7D-4F03-B9A2-B240C4F4613C}" type="presParOf" srcId="{539573DF-BDC9-4563-A47D-B84DBE205334}" destId="{8D69841F-FA81-4E1F-9DE3-DE3DADC0E446}" srcOrd="2" destOrd="0" presId="urn:microsoft.com/office/officeart/2008/layout/AccentedPicture"/>
    <dgm:cxn modelId="{BAEDD916-BF03-4E94-939D-82A885865D65}" type="presParOf" srcId="{8D69841F-FA81-4E1F-9DE3-DE3DADC0E446}" destId="{22281967-CCE7-42E5-A13A-ED17B4D55ACA}" srcOrd="0" destOrd="0" presId="urn:microsoft.com/office/officeart/2008/layout/AccentedPicture"/>
    <dgm:cxn modelId="{84415972-F450-4FFA-9FA6-E19212404009}" type="presParOf" srcId="{3F15A5AB-E3A1-4E07-A7D8-1A0C013BE78B}" destId="{9694F1F3-F8DF-4005-87E3-7DF9E99D5899}" srcOrd="3" destOrd="0" presId="urn:microsoft.com/office/officeart/2008/layout/AccentedPicture"/>
    <dgm:cxn modelId="{8A3A5A14-2A7E-456A-A445-9BEA784EE3EE}" type="presParOf" srcId="{9694F1F3-F8DF-4005-87E3-7DF9E99D5899}" destId="{0F3E1E5A-AE7C-4D2B-9494-410CA9BFDF7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CBA02-25D8-49C3-A7C6-2E8C222FF90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9DBEF9D-19B1-4224-8D83-F1EAECC722A4}">
      <dgm:prSet phldrT="[Texto]"/>
      <dgm:spPr/>
      <dgm:t>
        <a:bodyPr/>
        <a:lstStyle/>
        <a:p>
          <a:r>
            <a:rPr lang="es-MX" b="1" dirty="0" smtClean="0"/>
            <a:t>Municipio Incorporado</a:t>
          </a:r>
          <a:endParaRPr lang="es-MX" b="1" dirty="0"/>
        </a:p>
      </dgm:t>
    </dgm:pt>
    <dgm:pt modelId="{352836A7-1947-44F7-85EE-754B02156543}" type="parTrans" cxnId="{701D9C64-394A-4EAE-ADCF-2067E28F097C}">
      <dgm:prSet/>
      <dgm:spPr/>
      <dgm:t>
        <a:bodyPr/>
        <a:lstStyle/>
        <a:p>
          <a:endParaRPr lang="es-MX"/>
        </a:p>
      </dgm:t>
    </dgm:pt>
    <dgm:pt modelId="{EA4DD4AB-9B79-4F51-BE6E-A6B65A5775F6}" type="sibTrans" cxnId="{701D9C64-394A-4EAE-ADCF-2067E28F097C}">
      <dgm:prSet/>
      <dgm:spPr/>
      <dgm:t>
        <a:bodyPr/>
        <a:lstStyle/>
        <a:p>
          <a:endParaRPr lang="es-MX"/>
        </a:p>
      </dgm:t>
    </dgm:pt>
    <dgm:pt modelId="{BEE98A46-49C3-47F3-8EE5-B9E9852A8168}">
      <dgm:prSet phldrT="[Texto]"/>
      <dgm:spPr/>
      <dgm:t>
        <a:bodyPr/>
        <a:lstStyle/>
        <a:p>
          <a:r>
            <a:rPr lang="es-MX" b="1" dirty="0" smtClean="0"/>
            <a:t>Municipio activo</a:t>
          </a:r>
          <a:endParaRPr lang="es-MX" b="1" dirty="0"/>
        </a:p>
      </dgm:t>
    </dgm:pt>
    <dgm:pt modelId="{A639161E-A955-4C48-BF2C-0D4EEE74ECCD}" type="parTrans" cxnId="{52DFD771-B12D-4727-8DB4-4AF850F45168}">
      <dgm:prSet/>
      <dgm:spPr/>
      <dgm:t>
        <a:bodyPr/>
        <a:lstStyle/>
        <a:p>
          <a:endParaRPr lang="es-MX"/>
        </a:p>
      </dgm:t>
    </dgm:pt>
    <dgm:pt modelId="{322980F0-B56F-473D-B573-38FB0D091235}" type="sibTrans" cxnId="{52DFD771-B12D-4727-8DB4-4AF850F45168}">
      <dgm:prSet/>
      <dgm:spPr/>
      <dgm:t>
        <a:bodyPr/>
        <a:lstStyle/>
        <a:p>
          <a:endParaRPr lang="es-MX"/>
        </a:p>
      </dgm:t>
    </dgm:pt>
    <dgm:pt modelId="{F0A18E78-6F4C-4FDA-9BAC-D72C569EE113}">
      <dgm:prSet phldrT="[Texto]"/>
      <dgm:spPr/>
      <dgm:t>
        <a:bodyPr/>
        <a:lstStyle/>
        <a:p>
          <a:r>
            <a:rPr lang="es-MX" b="1" dirty="0" smtClean="0"/>
            <a:t>Municipio Acreditado</a:t>
          </a:r>
          <a:endParaRPr lang="es-MX" b="1" dirty="0"/>
        </a:p>
      </dgm:t>
    </dgm:pt>
    <dgm:pt modelId="{8EE20186-782A-46C4-A965-8455C93CAC6A}" type="parTrans" cxnId="{82AADB8C-0753-48F8-9E5E-5686A6A763C1}">
      <dgm:prSet/>
      <dgm:spPr/>
      <dgm:t>
        <a:bodyPr/>
        <a:lstStyle/>
        <a:p>
          <a:endParaRPr lang="es-MX"/>
        </a:p>
      </dgm:t>
    </dgm:pt>
    <dgm:pt modelId="{41757AB6-BE45-4B70-A5E8-51F59CAFE8F3}" type="sibTrans" cxnId="{82AADB8C-0753-48F8-9E5E-5686A6A763C1}">
      <dgm:prSet/>
      <dgm:spPr/>
      <dgm:t>
        <a:bodyPr/>
        <a:lstStyle/>
        <a:p>
          <a:endParaRPr lang="es-MX"/>
        </a:p>
      </dgm:t>
    </dgm:pt>
    <dgm:pt modelId="{EA0587CB-F2EE-4F14-92A2-2C9C92B456FA}" type="pres">
      <dgm:prSet presAssocID="{69BCBA02-25D8-49C3-A7C6-2E8C222FF90E}" presName="CompostProcess" presStyleCnt="0">
        <dgm:presLayoutVars>
          <dgm:dir/>
          <dgm:resizeHandles val="exact"/>
        </dgm:presLayoutVars>
      </dgm:prSet>
      <dgm:spPr/>
    </dgm:pt>
    <dgm:pt modelId="{55A68D17-97FA-4CB3-835A-77799FB6F4CE}" type="pres">
      <dgm:prSet presAssocID="{69BCBA02-25D8-49C3-A7C6-2E8C222FF90E}" presName="arrow" presStyleLbl="bgShp" presStyleIdx="0" presStyleCnt="1" custLinFactNeighborX="57028" custLinFactNeighborY="6318"/>
      <dgm:spPr/>
    </dgm:pt>
    <dgm:pt modelId="{E3DDA9A3-1C34-47A9-B78B-50C88842BADF}" type="pres">
      <dgm:prSet presAssocID="{69BCBA02-25D8-49C3-A7C6-2E8C222FF90E}" presName="linearProcess" presStyleCnt="0"/>
      <dgm:spPr/>
    </dgm:pt>
    <dgm:pt modelId="{69621C2C-9871-4641-8EE8-5F17A1487137}" type="pres">
      <dgm:prSet presAssocID="{E9DBEF9D-19B1-4224-8D83-F1EAECC722A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D551A3-2AD2-45EF-B368-DB82ADA63B3B}" type="pres">
      <dgm:prSet presAssocID="{EA4DD4AB-9B79-4F51-BE6E-A6B65A5775F6}" presName="sibTrans" presStyleCnt="0"/>
      <dgm:spPr/>
    </dgm:pt>
    <dgm:pt modelId="{05BDD62C-21C6-4278-BB0E-007CE2EB77EC}" type="pres">
      <dgm:prSet presAssocID="{BEE98A46-49C3-47F3-8EE5-B9E9852A816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B8C8FF-3CF6-44D4-BBAA-B2A4F1CA90F2}" type="pres">
      <dgm:prSet presAssocID="{322980F0-B56F-473D-B573-38FB0D091235}" presName="sibTrans" presStyleCnt="0"/>
      <dgm:spPr/>
    </dgm:pt>
    <dgm:pt modelId="{9C79AAD7-234A-4852-850D-D6ACAD4E2A9A}" type="pres">
      <dgm:prSet presAssocID="{F0A18E78-6F4C-4FDA-9BAC-D72C569EE11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DFD771-B12D-4727-8DB4-4AF850F45168}" srcId="{69BCBA02-25D8-49C3-A7C6-2E8C222FF90E}" destId="{BEE98A46-49C3-47F3-8EE5-B9E9852A8168}" srcOrd="1" destOrd="0" parTransId="{A639161E-A955-4C48-BF2C-0D4EEE74ECCD}" sibTransId="{322980F0-B56F-473D-B573-38FB0D091235}"/>
    <dgm:cxn modelId="{704BCE7A-B420-4AF6-89BE-B81105815ED9}" type="presOf" srcId="{69BCBA02-25D8-49C3-A7C6-2E8C222FF90E}" destId="{EA0587CB-F2EE-4F14-92A2-2C9C92B456FA}" srcOrd="0" destOrd="0" presId="urn:microsoft.com/office/officeart/2005/8/layout/hProcess9"/>
    <dgm:cxn modelId="{82AADB8C-0753-48F8-9E5E-5686A6A763C1}" srcId="{69BCBA02-25D8-49C3-A7C6-2E8C222FF90E}" destId="{F0A18E78-6F4C-4FDA-9BAC-D72C569EE113}" srcOrd="2" destOrd="0" parTransId="{8EE20186-782A-46C4-A965-8455C93CAC6A}" sibTransId="{41757AB6-BE45-4B70-A5E8-51F59CAFE8F3}"/>
    <dgm:cxn modelId="{235E69C2-F5F6-4376-99D0-2742F5A6D46D}" type="presOf" srcId="{BEE98A46-49C3-47F3-8EE5-B9E9852A8168}" destId="{05BDD62C-21C6-4278-BB0E-007CE2EB77EC}" srcOrd="0" destOrd="0" presId="urn:microsoft.com/office/officeart/2005/8/layout/hProcess9"/>
    <dgm:cxn modelId="{643F0275-22E5-41C6-A5F9-879E32AA2D5F}" type="presOf" srcId="{E9DBEF9D-19B1-4224-8D83-F1EAECC722A4}" destId="{69621C2C-9871-4641-8EE8-5F17A1487137}" srcOrd="0" destOrd="0" presId="urn:microsoft.com/office/officeart/2005/8/layout/hProcess9"/>
    <dgm:cxn modelId="{701D9C64-394A-4EAE-ADCF-2067E28F097C}" srcId="{69BCBA02-25D8-49C3-A7C6-2E8C222FF90E}" destId="{E9DBEF9D-19B1-4224-8D83-F1EAECC722A4}" srcOrd="0" destOrd="0" parTransId="{352836A7-1947-44F7-85EE-754B02156543}" sibTransId="{EA4DD4AB-9B79-4F51-BE6E-A6B65A5775F6}"/>
    <dgm:cxn modelId="{EAA935E2-4015-4BCC-8AC2-EC12E3DEAFC8}" type="presOf" srcId="{F0A18E78-6F4C-4FDA-9BAC-D72C569EE113}" destId="{9C79AAD7-234A-4852-850D-D6ACAD4E2A9A}" srcOrd="0" destOrd="0" presId="urn:microsoft.com/office/officeart/2005/8/layout/hProcess9"/>
    <dgm:cxn modelId="{57AB98F7-C544-4DF0-AAE5-D9132A55B7AB}" type="presParOf" srcId="{EA0587CB-F2EE-4F14-92A2-2C9C92B456FA}" destId="{55A68D17-97FA-4CB3-835A-77799FB6F4CE}" srcOrd="0" destOrd="0" presId="urn:microsoft.com/office/officeart/2005/8/layout/hProcess9"/>
    <dgm:cxn modelId="{842AC319-07C2-46CF-8080-701B3AD0EC6E}" type="presParOf" srcId="{EA0587CB-F2EE-4F14-92A2-2C9C92B456FA}" destId="{E3DDA9A3-1C34-47A9-B78B-50C88842BADF}" srcOrd="1" destOrd="0" presId="urn:microsoft.com/office/officeart/2005/8/layout/hProcess9"/>
    <dgm:cxn modelId="{552D83A6-C8D8-4906-B773-35A0A5D82F12}" type="presParOf" srcId="{E3DDA9A3-1C34-47A9-B78B-50C88842BADF}" destId="{69621C2C-9871-4641-8EE8-5F17A1487137}" srcOrd="0" destOrd="0" presId="urn:microsoft.com/office/officeart/2005/8/layout/hProcess9"/>
    <dgm:cxn modelId="{1179BBDF-1566-4199-8593-B87265FB4A42}" type="presParOf" srcId="{E3DDA9A3-1C34-47A9-B78B-50C88842BADF}" destId="{4FD551A3-2AD2-45EF-B368-DB82ADA63B3B}" srcOrd="1" destOrd="0" presId="urn:microsoft.com/office/officeart/2005/8/layout/hProcess9"/>
    <dgm:cxn modelId="{47C37402-D774-4E49-ABE7-2F8B80C9312E}" type="presParOf" srcId="{E3DDA9A3-1C34-47A9-B78B-50C88842BADF}" destId="{05BDD62C-21C6-4278-BB0E-007CE2EB77EC}" srcOrd="2" destOrd="0" presId="urn:microsoft.com/office/officeart/2005/8/layout/hProcess9"/>
    <dgm:cxn modelId="{6B9DBF11-00EE-4F78-9766-637C4BB96442}" type="presParOf" srcId="{E3DDA9A3-1C34-47A9-B78B-50C88842BADF}" destId="{7BB8C8FF-3CF6-44D4-BBAA-B2A4F1CA90F2}" srcOrd="3" destOrd="0" presId="urn:microsoft.com/office/officeart/2005/8/layout/hProcess9"/>
    <dgm:cxn modelId="{8D76C824-1A73-401B-B01E-B25564EA792A}" type="presParOf" srcId="{E3DDA9A3-1C34-47A9-B78B-50C88842BADF}" destId="{9C79AAD7-234A-4852-850D-D6ACAD4E2A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EC864-1298-44B0-9DE8-136B6FED3397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EBF0159-C133-485C-8677-66DD916B89D9}">
      <dgm:prSet/>
      <dgm:spPr/>
      <dgm:t>
        <a:bodyPr/>
        <a:lstStyle/>
        <a:p>
          <a:endParaRPr lang="es-MX"/>
        </a:p>
      </dgm:t>
    </dgm:pt>
    <dgm:pt modelId="{2A99E212-E11E-47DD-8214-8E0349657C3C}" type="parTrans" cxnId="{4AD4484C-4696-4700-A43E-7154D05BD9FA}">
      <dgm:prSet/>
      <dgm:spPr/>
      <dgm:t>
        <a:bodyPr/>
        <a:lstStyle/>
        <a:p>
          <a:endParaRPr lang="es-MX"/>
        </a:p>
      </dgm:t>
    </dgm:pt>
    <dgm:pt modelId="{262227F6-0728-48AC-80BB-805EA187D5BA}" type="sibTrans" cxnId="{4AD4484C-4696-4700-A43E-7154D05BD9FA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40" t="-6102" r="-3740" b="-1378"/>
          </a:stretch>
        </a:blipFill>
      </dgm:spPr>
      <dgm:t>
        <a:bodyPr/>
        <a:lstStyle/>
        <a:p>
          <a:endParaRPr lang="es-MX"/>
        </a:p>
      </dgm:t>
    </dgm:pt>
    <dgm:pt modelId="{07960195-285D-426A-9738-43DAFF1C1A29}">
      <dgm:prSet phldrT="[Texto]" phldr="1"/>
      <dgm:spPr/>
      <dgm:t>
        <a:bodyPr/>
        <a:lstStyle/>
        <a:p>
          <a:endParaRPr lang="es-MX"/>
        </a:p>
      </dgm:t>
    </dgm:pt>
    <dgm:pt modelId="{70523863-DC4A-42DB-873A-1EF2047DB20B}" type="parTrans" cxnId="{D61D81BB-9050-41E0-9CA6-BCA729E8838F}">
      <dgm:prSet/>
      <dgm:spPr/>
      <dgm:t>
        <a:bodyPr/>
        <a:lstStyle/>
        <a:p>
          <a:endParaRPr lang="es-MX"/>
        </a:p>
      </dgm:t>
    </dgm:pt>
    <dgm:pt modelId="{83D15DAB-30B7-49AB-B345-E1972CCB2979}" type="sibTrans" cxnId="{D61D81BB-9050-41E0-9CA6-BCA729E8838F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25" t="11022" r="15125" b="11022"/>
          </a:stretch>
        </a:blipFill>
      </dgm:spPr>
      <dgm:t>
        <a:bodyPr/>
        <a:lstStyle/>
        <a:p>
          <a:endParaRPr lang="es-MX"/>
        </a:p>
      </dgm:t>
    </dgm:pt>
    <dgm:pt modelId="{4FD8836F-E802-452D-900D-1350B61EEABA}">
      <dgm:prSet phldrT="[Texto]" phldr="1"/>
      <dgm:spPr/>
      <dgm:t>
        <a:bodyPr/>
        <a:lstStyle/>
        <a:p>
          <a:endParaRPr lang="es-MX"/>
        </a:p>
      </dgm:t>
    </dgm:pt>
    <dgm:pt modelId="{9C4C5904-392C-485C-930B-52908BA58B4F}" type="parTrans" cxnId="{2ABD26C1-293A-4065-AAAA-22AE75EBEA23}">
      <dgm:prSet/>
      <dgm:spPr/>
      <dgm:t>
        <a:bodyPr/>
        <a:lstStyle/>
        <a:p>
          <a:endParaRPr lang="es-MX"/>
        </a:p>
      </dgm:t>
    </dgm:pt>
    <dgm:pt modelId="{4AECBFA1-3BD6-4044-8CDF-A812E1101FDD}" type="sibTrans" cxnId="{2ABD26C1-293A-4065-AAAA-22AE75EBEA23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750" t="2816" r="-19750" b="2816"/>
          </a:stretch>
        </a:blipFill>
      </dgm:spPr>
      <dgm:t>
        <a:bodyPr/>
        <a:lstStyle/>
        <a:p>
          <a:endParaRPr lang="es-MX"/>
        </a:p>
      </dgm:t>
    </dgm:pt>
    <dgm:pt modelId="{E1552601-8D05-4C97-AE75-D56DE1D7B179}">
      <dgm:prSet phldrT="[Texto]" phldr="1"/>
      <dgm:spPr/>
      <dgm:t>
        <a:bodyPr/>
        <a:lstStyle/>
        <a:p>
          <a:endParaRPr lang="es-MX"/>
        </a:p>
      </dgm:t>
    </dgm:pt>
    <dgm:pt modelId="{157D0955-93F8-45C6-875E-DF44A32BDDD3}" type="parTrans" cxnId="{C906F676-6686-417B-9F7B-FF227D6E7A87}">
      <dgm:prSet/>
      <dgm:spPr/>
      <dgm:t>
        <a:bodyPr/>
        <a:lstStyle/>
        <a:p>
          <a:endParaRPr lang="es-MX"/>
        </a:p>
      </dgm:t>
    </dgm:pt>
    <dgm:pt modelId="{DDE1135C-DBD6-49F7-A771-153A9644FE27}" type="sibTrans" cxnId="{C906F676-6686-417B-9F7B-FF227D6E7A87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88" t="10257" r="-43412" b="-10257"/>
          </a:stretch>
        </a:blipFill>
      </dgm:spPr>
      <dgm:t>
        <a:bodyPr/>
        <a:lstStyle/>
        <a:p>
          <a:endParaRPr lang="es-MX"/>
        </a:p>
      </dgm:t>
    </dgm:pt>
    <dgm:pt modelId="{66967CA5-4E71-4D5B-87CE-E7E3496B9407}" type="pres">
      <dgm:prSet presAssocID="{6BDEC864-1298-44B0-9DE8-136B6FED33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19EFC2A-E9D2-426E-B96C-C6FB9D8AD00B}" type="pres">
      <dgm:prSet presAssocID="{6BDEC864-1298-44B0-9DE8-136B6FED3397}" presName="Name1" presStyleCnt="0"/>
      <dgm:spPr/>
    </dgm:pt>
    <dgm:pt modelId="{B24BDC94-FB70-4138-9BED-7FBEFD87A348}" type="pres">
      <dgm:prSet presAssocID="{262227F6-0728-48AC-80BB-805EA187D5BA}" presName="picture_1" presStyleCnt="0"/>
      <dgm:spPr/>
    </dgm:pt>
    <dgm:pt modelId="{0EAB1666-6120-4946-B045-72FFF23056AE}" type="pres">
      <dgm:prSet presAssocID="{262227F6-0728-48AC-80BB-805EA187D5BA}" presName="pictureRepeatNode" presStyleLbl="alignImgPlace1" presStyleIdx="0" presStyleCnt="4"/>
      <dgm:spPr/>
      <dgm:t>
        <a:bodyPr/>
        <a:lstStyle/>
        <a:p>
          <a:endParaRPr lang="es-MX"/>
        </a:p>
      </dgm:t>
    </dgm:pt>
    <dgm:pt modelId="{2E6449FC-6174-4CD4-8682-6175137B721B}" type="pres">
      <dgm:prSet presAssocID="{9EBF0159-C133-485C-8677-66DD916B89D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215E56-27FA-438B-B55E-24E6609A2219}" type="pres">
      <dgm:prSet presAssocID="{83D15DAB-30B7-49AB-B345-E1972CCB2979}" presName="picture_2" presStyleCnt="0"/>
      <dgm:spPr/>
    </dgm:pt>
    <dgm:pt modelId="{AAF4CCAE-187A-406D-98D5-EFE78AEEFDA8}" type="pres">
      <dgm:prSet presAssocID="{83D15DAB-30B7-49AB-B345-E1972CCB2979}" presName="pictureRepeatNode" presStyleLbl="alignImgPlace1" presStyleIdx="1" presStyleCnt="4" custScaleX="160860" custScaleY="160860" custLinFactNeighborY="-47470"/>
      <dgm:spPr/>
      <dgm:t>
        <a:bodyPr/>
        <a:lstStyle/>
        <a:p>
          <a:endParaRPr lang="es-MX"/>
        </a:p>
      </dgm:t>
    </dgm:pt>
    <dgm:pt modelId="{702B7822-D9BD-4638-8D84-3B8B3DAD1EBF}" type="pres">
      <dgm:prSet presAssocID="{07960195-285D-426A-9738-43DAFF1C1A29}" presName="line_2" presStyleLbl="parChTrans1D1" presStyleIdx="0" presStyleCnt="3"/>
      <dgm:spPr/>
    </dgm:pt>
    <dgm:pt modelId="{877F49FB-60D2-4C8E-AC58-D18A4A6159CB}" type="pres">
      <dgm:prSet presAssocID="{07960195-285D-426A-9738-43DAFF1C1A29}" presName="textparent_2" presStyleLbl="node1" presStyleIdx="0" presStyleCnt="0"/>
      <dgm:spPr/>
    </dgm:pt>
    <dgm:pt modelId="{F694439D-A303-4D77-9F1E-202977C43944}" type="pres">
      <dgm:prSet presAssocID="{07960195-285D-426A-9738-43DAFF1C1A29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BF1A0F-FF8E-4FAD-AEB6-D8850216A2A3}" type="pres">
      <dgm:prSet presAssocID="{4AECBFA1-3BD6-4044-8CDF-A812E1101FDD}" presName="picture_3" presStyleCnt="0"/>
      <dgm:spPr/>
    </dgm:pt>
    <dgm:pt modelId="{089FD712-8211-4233-9A3C-71ACDF16A118}" type="pres">
      <dgm:prSet presAssocID="{4AECBFA1-3BD6-4044-8CDF-A812E1101FDD}" presName="pictureRepeatNode" presStyleLbl="alignImgPlace1" presStyleIdx="2" presStyleCnt="4" custScaleX="160860" custScaleY="160860"/>
      <dgm:spPr/>
      <dgm:t>
        <a:bodyPr/>
        <a:lstStyle/>
        <a:p>
          <a:endParaRPr lang="es-MX"/>
        </a:p>
      </dgm:t>
    </dgm:pt>
    <dgm:pt modelId="{76AD1A65-C652-461A-8D27-BCB11C58AAE1}" type="pres">
      <dgm:prSet presAssocID="{4FD8836F-E802-452D-900D-1350B61EEABA}" presName="line_3" presStyleLbl="parChTrans1D1" presStyleIdx="1" presStyleCnt="3"/>
      <dgm:spPr/>
    </dgm:pt>
    <dgm:pt modelId="{9205E069-E175-4A57-9038-BA7F49D2A695}" type="pres">
      <dgm:prSet presAssocID="{4FD8836F-E802-452D-900D-1350B61EEABA}" presName="textparent_3" presStyleLbl="node1" presStyleIdx="0" presStyleCnt="0"/>
      <dgm:spPr/>
    </dgm:pt>
    <dgm:pt modelId="{95A4FB3E-B207-4777-BCCA-F5F82BDAB90F}" type="pres">
      <dgm:prSet presAssocID="{4FD8836F-E802-452D-900D-1350B61EEABA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3064FA-2BCF-4F13-8AE3-7CB91B0E37FF}" type="pres">
      <dgm:prSet presAssocID="{DDE1135C-DBD6-49F7-A771-153A9644FE27}" presName="picture_4" presStyleCnt="0"/>
      <dgm:spPr/>
    </dgm:pt>
    <dgm:pt modelId="{38311948-312F-4A32-9C6D-3EFC32E62925}" type="pres">
      <dgm:prSet presAssocID="{DDE1135C-DBD6-49F7-A771-153A9644FE27}" presName="pictureRepeatNode" presStyleLbl="alignImgPlace1" presStyleIdx="3" presStyleCnt="4" custScaleX="160860" custScaleY="160860" custLinFactNeighborX="42452" custLinFactNeighborY="42629"/>
      <dgm:spPr/>
      <dgm:t>
        <a:bodyPr/>
        <a:lstStyle/>
        <a:p>
          <a:endParaRPr lang="es-MX"/>
        </a:p>
      </dgm:t>
    </dgm:pt>
    <dgm:pt modelId="{48FD60F2-C367-42E1-8A02-B510FCC05FC9}" type="pres">
      <dgm:prSet presAssocID="{E1552601-8D05-4C97-AE75-D56DE1D7B179}" presName="line_4" presStyleLbl="parChTrans1D1" presStyleIdx="2" presStyleCnt="3"/>
      <dgm:spPr/>
    </dgm:pt>
    <dgm:pt modelId="{D9EDCE9C-BA6D-4D8C-97C8-4678D0081829}" type="pres">
      <dgm:prSet presAssocID="{E1552601-8D05-4C97-AE75-D56DE1D7B179}" presName="textparent_4" presStyleLbl="node1" presStyleIdx="0" presStyleCnt="0"/>
      <dgm:spPr/>
    </dgm:pt>
    <dgm:pt modelId="{A6BEC0A5-9541-40C7-B5FF-0EA56739DD70}" type="pres">
      <dgm:prSet presAssocID="{E1552601-8D05-4C97-AE75-D56DE1D7B179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AA746A-6B3C-4FB6-AE98-B9E4C51B98EF}" type="presOf" srcId="{262227F6-0728-48AC-80BB-805EA187D5BA}" destId="{0EAB1666-6120-4946-B045-72FFF23056AE}" srcOrd="0" destOrd="0" presId="urn:microsoft.com/office/officeart/2008/layout/CircularPictureCallout"/>
    <dgm:cxn modelId="{0C718B5E-B361-416E-A990-9D3B45314DE0}" type="presOf" srcId="{9EBF0159-C133-485C-8677-66DD916B89D9}" destId="{2E6449FC-6174-4CD4-8682-6175137B721B}" srcOrd="0" destOrd="0" presId="urn:microsoft.com/office/officeart/2008/layout/CircularPictureCallout"/>
    <dgm:cxn modelId="{7DE5927D-2911-4A43-9708-C28294ADA4B9}" type="presOf" srcId="{4AECBFA1-3BD6-4044-8CDF-A812E1101FDD}" destId="{089FD712-8211-4233-9A3C-71ACDF16A118}" srcOrd="0" destOrd="0" presId="urn:microsoft.com/office/officeart/2008/layout/CircularPictureCallout"/>
    <dgm:cxn modelId="{A78E3DD2-7A65-470C-9362-1D8AE2A0E59E}" type="presOf" srcId="{07960195-285D-426A-9738-43DAFF1C1A29}" destId="{F694439D-A303-4D77-9F1E-202977C43944}" srcOrd="0" destOrd="0" presId="urn:microsoft.com/office/officeart/2008/layout/CircularPictureCallout"/>
    <dgm:cxn modelId="{D61D81BB-9050-41E0-9CA6-BCA729E8838F}" srcId="{6BDEC864-1298-44B0-9DE8-136B6FED3397}" destId="{07960195-285D-426A-9738-43DAFF1C1A29}" srcOrd="1" destOrd="0" parTransId="{70523863-DC4A-42DB-873A-1EF2047DB20B}" sibTransId="{83D15DAB-30B7-49AB-B345-E1972CCB2979}"/>
    <dgm:cxn modelId="{4AD4484C-4696-4700-A43E-7154D05BD9FA}" srcId="{6BDEC864-1298-44B0-9DE8-136B6FED3397}" destId="{9EBF0159-C133-485C-8677-66DD916B89D9}" srcOrd="0" destOrd="0" parTransId="{2A99E212-E11E-47DD-8214-8E0349657C3C}" sibTransId="{262227F6-0728-48AC-80BB-805EA187D5BA}"/>
    <dgm:cxn modelId="{2945653B-83A8-472F-95E9-EEB693FC0259}" type="presOf" srcId="{6BDEC864-1298-44B0-9DE8-136B6FED3397}" destId="{66967CA5-4E71-4D5B-87CE-E7E3496B9407}" srcOrd="0" destOrd="0" presId="urn:microsoft.com/office/officeart/2008/layout/CircularPictureCallout"/>
    <dgm:cxn modelId="{C906F676-6686-417B-9F7B-FF227D6E7A87}" srcId="{6BDEC864-1298-44B0-9DE8-136B6FED3397}" destId="{E1552601-8D05-4C97-AE75-D56DE1D7B179}" srcOrd="3" destOrd="0" parTransId="{157D0955-93F8-45C6-875E-DF44A32BDDD3}" sibTransId="{DDE1135C-DBD6-49F7-A771-153A9644FE27}"/>
    <dgm:cxn modelId="{2ABD26C1-293A-4065-AAAA-22AE75EBEA23}" srcId="{6BDEC864-1298-44B0-9DE8-136B6FED3397}" destId="{4FD8836F-E802-452D-900D-1350B61EEABA}" srcOrd="2" destOrd="0" parTransId="{9C4C5904-392C-485C-930B-52908BA58B4F}" sibTransId="{4AECBFA1-3BD6-4044-8CDF-A812E1101FDD}"/>
    <dgm:cxn modelId="{3E5E99EF-E244-483E-9649-08E756BED9C4}" type="presOf" srcId="{DDE1135C-DBD6-49F7-A771-153A9644FE27}" destId="{38311948-312F-4A32-9C6D-3EFC32E62925}" srcOrd="0" destOrd="0" presId="urn:microsoft.com/office/officeart/2008/layout/CircularPictureCallout"/>
    <dgm:cxn modelId="{9C501690-E757-487A-B526-619499696F07}" type="presOf" srcId="{83D15DAB-30B7-49AB-B345-E1972CCB2979}" destId="{AAF4CCAE-187A-406D-98D5-EFE78AEEFDA8}" srcOrd="0" destOrd="0" presId="urn:microsoft.com/office/officeart/2008/layout/CircularPictureCallout"/>
    <dgm:cxn modelId="{6A6BF732-9AD8-4DC0-9C65-D758D1FE9E71}" type="presOf" srcId="{4FD8836F-E802-452D-900D-1350B61EEABA}" destId="{95A4FB3E-B207-4777-BCCA-F5F82BDAB90F}" srcOrd="0" destOrd="0" presId="urn:microsoft.com/office/officeart/2008/layout/CircularPictureCallout"/>
    <dgm:cxn modelId="{3ADA0F5B-3F3C-4020-9A79-6F84E4BEE2DB}" type="presOf" srcId="{E1552601-8D05-4C97-AE75-D56DE1D7B179}" destId="{A6BEC0A5-9541-40C7-B5FF-0EA56739DD70}" srcOrd="0" destOrd="0" presId="urn:microsoft.com/office/officeart/2008/layout/CircularPictureCallout"/>
    <dgm:cxn modelId="{354FC567-3DFC-4008-961C-6F604F20EC47}" type="presParOf" srcId="{66967CA5-4E71-4D5B-87CE-E7E3496B9407}" destId="{519EFC2A-E9D2-426E-B96C-C6FB9D8AD00B}" srcOrd="0" destOrd="0" presId="urn:microsoft.com/office/officeart/2008/layout/CircularPictureCallout"/>
    <dgm:cxn modelId="{2FE29CC8-7962-46B7-BE30-658EDC7C0B76}" type="presParOf" srcId="{519EFC2A-E9D2-426E-B96C-C6FB9D8AD00B}" destId="{B24BDC94-FB70-4138-9BED-7FBEFD87A348}" srcOrd="0" destOrd="0" presId="urn:microsoft.com/office/officeart/2008/layout/CircularPictureCallout"/>
    <dgm:cxn modelId="{F66131AE-C655-4AD1-8CCA-D19415EC84D1}" type="presParOf" srcId="{B24BDC94-FB70-4138-9BED-7FBEFD87A348}" destId="{0EAB1666-6120-4946-B045-72FFF23056AE}" srcOrd="0" destOrd="0" presId="urn:microsoft.com/office/officeart/2008/layout/CircularPictureCallout"/>
    <dgm:cxn modelId="{BCE5B443-47D0-491B-97D9-35659C10ECAC}" type="presParOf" srcId="{519EFC2A-E9D2-426E-B96C-C6FB9D8AD00B}" destId="{2E6449FC-6174-4CD4-8682-6175137B721B}" srcOrd="1" destOrd="0" presId="urn:microsoft.com/office/officeart/2008/layout/CircularPictureCallout"/>
    <dgm:cxn modelId="{91A18FC7-34A6-4584-877E-2E731A4AF72F}" type="presParOf" srcId="{519EFC2A-E9D2-426E-B96C-C6FB9D8AD00B}" destId="{3F215E56-27FA-438B-B55E-24E6609A2219}" srcOrd="2" destOrd="0" presId="urn:microsoft.com/office/officeart/2008/layout/CircularPictureCallout"/>
    <dgm:cxn modelId="{611E8BAA-E167-43F1-86D7-ABD83EA324DE}" type="presParOf" srcId="{3F215E56-27FA-438B-B55E-24E6609A2219}" destId="{AAF4CCAE-187A-406D-98D5-EFE78AEEFDA8}" srcOrd="0" destOrd="0" presId="urn:microsoft.com/office/officeart/2008/layout/CircularPictureCallout"/>
    <dgm:cxn modelId="{EA617455-DA82-4183-B496-181C46DC1413}" type="presParOf" srcId="{519EFC2A-E9D2-426E-B96C-C6FB9D8AD00B}" destId="{702B7822-D9BD-4638-8D84-3B8B3DAD1EBF}" srcOrd="3" destOrd="0" presId="urn:microsoft.com/office/officeart/2008/layout/CircularPictureCallout"/>
    <dgm:cxn modelId="{A407A3AA-443F-47DF-AB19-0578F7A12726}" type="presParOf" srcId="{519EFC2A-E9D2-426E-B96C-C6FB9D8AD00B}" destId="{877F49FB-60D2-4C8E-AC58-D18A4A6159CB}" srcOrd="4" destOrd="0" presId="urn:microsoft.com/office/officeart/2008/layout/CircularPictureCallout"/>
    <dgm:cxn modelId="{62B71155-C909-4FEF-9E76-E59E3D46D587}" type="presParOf" srcId="{877F49FB-60D2-4C8E-AC58-D18A4A6159CB}" destId="{F694439D-A303-4D77-9F1E-202977C43944}" srcOrd="0" destOrd="0" presId="urn:microsoft.com/office/officeart/2008/layout/CircularPictureCallout"/>
    <dgm:cxn modelId="{E767C10E-FE95-4398-AF0C-3AEB6C4AA32E}" type="presParOf" srcId="{519EFC2A-E9D2-426E-B96C-C6FB9D8AD00B}" destId="{CDBF1A0F-FF8E-4FAD-AEB6-D8850216A2A3}" srcOrd="5" destOrd="0" presId="urn:microsoft.com/office/officeart/2008/layout/CircularPictureCallout"/>
    <dgm:cxn modelId="{A8070A74-4F00-490A-AF7D-D0B7E2AC240C}" type="presParOf" srcId="{CDBF1A0F-FF8E-4FAD-AEB6-D8850216A2A3}" destId="{089FD712-8211-4233-9A3C-71ACDF16A118}" srcOrd="0" destOrd="0" presId="urn:microsoft.com/office/officeart/2008/layout/CircularPictureCallout"/>
    <dgm:cxn modelId="{DE8DB656-9282-487B-BAD7-DE9CAB60C7C1}" type="presParOf" srcId="{519EFC2A-E9D2-426E-B96C-C6FB9D8AD00B}" destId="{76AD1A65-C652-461A-8D27-BCB11C58AAE1}" srcOrd="6" destOrd="0" presId="urn:microsoft.com/office/officeart/2008/layout/CircularPictureCallout"/>
    <dgm:cxn modelId="{DDEE9210-1E72-4E4A-AAD9-D5C590A4F4AB}" type="presParOf" srcId="{519EFC2A-E9D2-426E-B96C-C6FB9D8AD00B}" destId="{9205E069-E175-4A57-9038-BA7F49D2A695}" srcOrd="7" destOrd="0" presId="urn:microsoft.com/office/officeart/2008/layout/CircularPictureCallout"/>
    <dgm:cxn modelId="{FA2D9F8D-C712-4C91-97C1-532D9C43B178}" type="presParOf" srcId="{9205E069-E175-4A57-9038-BA7F49D2A695}" destId="{95A4FB3E-B207-4777-BCCA-F5F82BDAB90F}" srcOrd="0" destOrd="0" presId="urn:microsoft.com/office/officeart/2008/layout/CircularPictureCallout"/>
    <dgm:cxn modelId="{250D8441-C8DB-4D37-8F06-A1126C9B609B}" type="presParOf" srcId="{519EFC2A-E9D2-426E-B96C-C6FB9D8AD00B}" destId="{863064FA-2BCF-4F13-8AE3-7CB91B0E37FF}" srcOrd="8" destOrd="0" presId="urn:microsoft.com/office/officeart/2008/layout/CircularPictureCallout"/>
    <dgm:cxn modelId="{4B34E8BA-F9B5-439A-B31F-FA2772B7F09C}" type="presParOf" srcId="{863064FA-2BCF-4F13-8AE3-7CB91B0E37FF}" destId="{38311948-312F-4A32-9C6D-3EFC32E62925}" srcOrd="0" destOrd="0" presId="urn:microsoft.com/office/officeart/2008/layout/CircularPictureCallout"/>
    <dgm:cxn modelId="{1682F920-A54B-43B0-BC31-651B4D7CB2FC}" type="presParOf" srcId="{519EFC2A-E9D2-426E-B96C-C6FB9D8AD00B}" destId="{48FD60F2-C367-42E1-8A02-B510FCC05FC9}" srcOrd="9" destOrd="0" presId="urn:microsoft.com/office/officeart/2008/layout/CircularPictureCallout"/>
    <dgm:cxn modelId="{87885985-C5B1-469A-A0F6-EFE32A4347DC}" type="presParOf" srcId="{519EFC2A-E9D2-426E-B96C-C6FB9D8AD00B}" destId="{D9EDCE9C-BA6D-4D8C-97C8-4678D0081829}" srcOrd="10" destOrd="0" presId="urn:microsoft.com/office/officeart/2008/layout/CircularPictureCallout"/>
    <dgm:cxn modelId="{0243881B-948A-4F7A-823F-5C40088F9906}" type="presParOf" srcId="{D9EDCE9C-BA6D-4D8C-97C8-4678D0081829}" destId="{A6BEC0A5-9541-40C7-B5FF-0EA56739DD7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CBA02-25D8-49C3-A7C6-2E8C222FF90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9DBEF9D-19B1-4224-8D83-F1EAECC722A4}">
      <dgm:prSet phldrT="[Texto]"/>
      <dgm:spPr/>
      <dgm:t>
        <a:bodyPr/>
        <a:lstStyle/>
        <a:p>
          <a:r>
            <a:rPr lang="es-MX" smtClean="0"/>
            <a:t>Comunidad iniciada</a:t>
          </a:r>
          <a:endParaRPr lang="es-MX" b="1" dirty="0"/>
        </a:p>
      </dgm:t>
    </dgm:pt>
    <dgm:pt modelId="{352836A7-1947-44F7-85EE-754B02156543}" type="parTrans" cxnId="{701D9C64-394A-4EAE-ADCF-2067E28F097C}">
      <dgm:prSet/>
      <dgm:spPr/>
      <dgm:t>
        <a:bodyPr/>
        <a:lstStyle/>
        <a:p>
          <a:endParaRPr lang="es-MX"/>
        </a:p>
      </dgm:t>
    </dgm:pt>
    <dgm:pt modelId="{EA4DD4AB-9B79-4F51-BE6E-A6B65A5775F6}" type="sibTrans" cxnId="{701D9C64-394A-4EAE-ADCF-2067E28F097C}">
      <dgm:prSet/>
      <dgm:spPr/>
      <dgm:t>
        <a:bodyPr/>
        <a:lstStyle/>
        <a:p>
          <a:endParaRPr lang="es-MX"/>
        </a:p>
      </dgm:t>
    </dgm:pt>
    <dgm:pt modelId="{563CDB6A-78EB-4278-AAD2-79D8095D99AE}">
      <dgm:prSet/>
      <dgm:spPr/>
      <dgm:t>
        <a:bodyPr/>
        <a:lstStyle/>
        <a:p>
          <a:r>
            <a:rPr lang="es-MX" smtClean="0"/>
            <a:t>Comunidad orientada</a:t>
          </a:r>
          <a:endParaRPr lang="es-MX"/>
        </a:p>
      </dgm:t>
    </dgm:pt>
    <dgm:pt modelId="{31190769-649A-4ABC-9FD6-9D3C0F2EE0CF}" type="parTrans" cxnId="{F8F9A836-BFAB-4DD1-AC14-8D9C93FE1E8F}">
      <dgm:prSet/>
      <dgm:spPr/>
      <dgm:t>
        <a:bodyPr/>
        <a:lstStyle/>
        <a:p>
          <a:endParaRPr lang="es-MX"/>
        </a:p>
      </dgm:t>
    </dgm:pt>
    <dgm:pt modelId="{738156AA-7BDC-4CC4-9CEE-B083D44FACC4}" type="sibTrans" cxnId="{F8F9A836-BFAB-4DD1-AC14-8D9C93FE1E8F}">
      <dgm:prSet/>
      <dgm:spPr/>
      <dgm:t>
        <a:bodyPr/>
        <a:lstStyle/>
        <a:p>
          <a:endParaRPr lang="es-MX"/>
        </a:p>
      </dgm:t>
    </dgm:pt>
    <dgm:pt modelId="{31B8DDDC-6350-41AB-B781-1AAA5C29C8BA}">
      <dgm:prSet/>
      <dgm:spPr/>
      <dgm:t>
        <a:bodyPr/>
        <a:lstStyle/>
        <a:p>
          <a:r>
            <a:rPr lang="es-MX" smtClean="0"/>
            <a:t>Comunidad activa</a:t>
          </a:r>
          <a:endParaRPr lang="es-MX"/>
        </a:p>
      </dgm:t>
    </dgm:pt>
    <dgm:pt modelId="{F50EE926-25D1-43F5-A03C-91DA4AFA325A}" type="parTrans" cxnId="{D0BC2E45-8D5A-40BD-80DD-9017259295B3}">
      <dgm:prSet/>
      <dgm:spPr/>
      <dgm:t>
        <a:bodyPr/>
        <a:lstStyle/>
        <a:p>
          <a:endParaRPr lang="es-MX"/>
        </a:p>
      </dgm:t>
    </dgm:pt>
    <dgm:pt modelId="{D118A877-D730-412B-9212-FC2FBA46DF27}" type="sibTrans" cxnId="{D0BC2E45-8D5A-40BD-80DD-9017259295B3}">
      <dgm:prSet/>
      <dgm:spPr/>
      <dgm:t>
        <a:bodyPr/>
        <a:lstStyle/>
        <a:p>
          <a:endParaRPr lang="es-MX"/>
        </a:p>
      </dgm:t>
    </dgm:pt>
    <dgm:pt modelId="{B0009813-040D-480C-8637-CD3CF3B07045}">
      <dgm:prSet custT="1"/>
      <dgm:spPr/>
      <dgm:t>
        <a:bodyPr/>
        <a:lstStyle/>
        <a:p>
          <a:r>
            <a:rPr lang="es-MX" sz="1600" b="1" dirty="0" smtClean="0"/>
            <a:t>Izamiento de bandera blanca</a:t>
          </a:r>
          <a:endParaRPr lang="es-MX" sz="1600" b="1" dirty="0"/>
        </a:p>
      </dgm:t>
    </dgm:pt>
    <dgm:pt modelId="{134EE47C-9CAB-4FF0-B152-4D7957D9E53A}" type="parTrans" cxnId="{0E73FCBD-E3E6-48BA-93D6-C09055C2F097}">
      <dgm:prSet/>
      <dgm:spPr/>
      <dgm:t>
        <a:bodyPr/>
        <a:lstStyle/>
        <a:p>
          <a:endParaRPr lang="es-MX"/>
        </a:p>
      </dgm:t>
    </dgm:pt>
    <dgm:pt modelId="{3B714148-6291-49F3-AD30-540CEB2B8026}" type="sibTrans" cxnId="{0E73FCBD-E3E6-48BA-93D6-C09055C2F097}">
      <dgm:prSet/>
      <dgm:spPr/>
      <dgm:t>
        <a:bodyPr/>
        <a:lstStyle/>
        <a:p>
          <a:endParaRPr lang="es-MX"/>
        </a:p>
      </dgm:t>
    </dgm:pt>
    <dgm:pt modelId="{A7C74597-6341-4F99-B292-7346DC90BFAF}">
      <dgm:prSet/>
      <dgm:spPr/>
      <dgm:t>
        <a:bodyPr/>
        <a:lstStyle/>
        <a:p>
          <a:r>
            <a:rPr lang="es-MX" smtClean="0"/>
            <a:t>Comunidad certificada</a:t>
          </a:r>
          <a:endParaRPr lang="es-MX"/>
        </a:p>
      </dgm:t>
    </dgm:pt>
    <dgm:pt modelId="{E1759A2B-7006-498A-98F2-2C43E70CE1D6}" type="parTrans" cxnId="{C67F7E40-A751-41F7-83AA-671FC841C433}">
      <dgm:prSet/>
      <dgm:spPr/>
      <dgm:t>
        <a:bodyPr/>
        <a:lstStyle/>
        <a:p>
          <a:endParaRPr lang="es-MX"/>
        </a:p>
      </dgm:t>
    </dgm:pt>
    <dgm:pt modelId="{254552DA-A907-4E73-BF09-DAEB4CC79935}" type="sibTrans" cxnId="{C67F7E40-A751-41F7-83AA-671FC841C433}">
      <dgm:prSet/>
      <dgm:spPr/>
      <dgm:t>
        <a:bodyPr/>
        <a:lstStyle/>
        <a:p>
          <a:endParaRPr lang="es-MX"/>
        </a:p>
      </dgm:t>
    </dgm:pt>
    <dgm:pt modelId="{EA0587CB-F2EE-4F14-92A2-2C9C92B456FA}" type="pres">
      <dgm:prSet presAssocID="{69BCBA02-25D8-49C3-A7C6-2E8C222FF90E}" presName="CompostProcess" presStyleCnt="0">
        <dgm:presLayoutVars>
          <dgm:dir/>
          <dgm:resizeHandles val="exact"/>
        </dgm:presLayoutVars>
      </dgm:prSet>
      <dgm:spPr/>
    </dgm:pt>
    <dgm:pt modelId="{55A68D17-97FA-4CB3-835A-77799FB6F4CE}" type="pres">
      <dgm:prSet presAssocID="{69BCBA02-25D8-49C3-A7C6-2E8C222FF90E}" presName="arrow" presStyleLbl="bgShp" presStyleIdx="0" presStyleCnt="1" custLinFactNeighborX="57028" custLinFactNeighborY="6318"/>
      <dgm:spPr/>
    </dgm:pt>
    <dgm:pt modelId="{E3DDA9A3-1C34-47A9-B78B-50C88842BADF}" type="pres">
      <dgm:prSet presAssocID="{69BCBA02-25D8-49C3-A7C6-2E8C222FF90E}" presName="linearProcess" presStyleCnt="0"/>
      <dgm:spPr/>
    </dgm:pt>
    <dgm:pt modelId="{69621C2C-9871-4641-8EE8-5F17A1487137}" type="pres">
      <dgm:prSet presAssocID="{E9DBEF9D-19B1-4224-8D83-F1EAECC722A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D551A3-2AD2-45EF-B368-DB82ADA63B3B}" type="pres">
      <dgm:prSet presAssocID="{EA4DD4AB-9B79-4F51-BE6E-A6B65A5775F6}" presName="sibTrans" presStyleCnt="0"/>
      <dgm:spPr/>
    </dgm:pt>
    <dgm:pt modelId="{02B55EC9-6B3F-4F53-8198-4734F608E843}" type="pres">
      <dgm:prSet presAssocID="{563CDB6A-78EB-4278-AAD2-79D8095D99A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315137-CEE5-4E53-9826-1AE10382E9BE}" type="pres">
      <dgm:prSet presAssocID="{738156AA-7BDC-4CC4-9CEE-B083D44FACC4}" presName="sibTrans" presStyleCnt="0"/>
      <dgm:spPr/>
    </dgm:pt>
    <dgm:pt modelId="{6521AB6C-D01D-4B16-BF5B-37F4F4A1C043}" type="pres">
      <dgm:prSet presAssocID="{31B8DDDC-6350-41AB-B781-1AAA5C29C8B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B5F6CA-D1FC-4C3D-A129-9C9BF44B0A6A}" type="pres">
      <dgm:prSet presAssocID="{D118A877-D730-412B-9212-FC2FBA46DF27}" presName="sibTrans" presStyleCnt="0"/>
      <dgm:spPr/>
    </dgm:pt>
    <dgm:pt modelId="{1B7D817A-7BDA-48E2-90AD-26F6578C889A}" type="pres">
      <dgm:prSet presAssocID="{B0009813-040D-480C-8637-CD3CF3B0704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670DF5-1DA5-4623-B1CE-D59E4CD9CAF2}" type="pres">
      <dgm:prSet presAssocID="{3B714148-6291-49F3-AD30-540CEB2B8026}" presName="sibTrans" presStyleCnt="0"/>
      <dgm:spPr/>
    </dgm:pt>
    <dgm:pt modelId="{2A573E9E-2BF3-466F-849F-42497A0379C7}" type="pres">
      <dgm:prSet presAssocID="{A7C74597-6341-4F99-B292-7346DC90BFA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C3A2894-2E0E-4E6E-AA41-3EF4B46645E0}" type="presOf" srcId="{E9DBEF9D-19B1-4224-8D83-F1EAECC722A4}" destId="{69621C2C-9871-4641-8EE8-5F17A1487137}" srcOrd="0" destOrd="0" presId="urn:microsoft.com/office/officeart/2005/8/layout/hProcess9"/>
    <dgm:cxn modelId="{63702FE0-E92F-448B-A377-3A0EA7A1967F}" type="presOf" srcId="{69BCBA02-25D8-49C3-A7C6-2E8C222FF90E}" destId="{EA0587CB-F2EE-4F14-92A2-2C9C92B456FA}" srcOrd="0" destOrd="0" presId="urn:microsoft.com/office/officeart/2005/8/layout/hProcess9"/>
    <dgm:cxn modelId="{F66E5B80-5991-4DA4-9B80-0012253A526B}" type="presOf" srcId="{31B8DDDC-6350-41AB-B781-1AAA5C29C8BA}" destId="{6521AB6C-D01D-4B16-BF5B-37F4F4A1C043}" srcOrd="0" destOrd="0" presId="urn:microsoft.com/office/officeart/2005/8/layout/hProcess9"/>
    <dgm:cxn modelId="{D0BC2E45-8D5A-40BD-80DD-9017259295B3}" srcId="{69BCBA02-25D8-49C3-A7C6-2E8C222FF90E}" destId="{31B8DDDC-6350-41AB-B781-1AAA5C29C8BA}" srcOrd="2" destOrd="0" parTransId="{F50EE926-25D1-43F5-A03C-91DA4AFA325A}" sibTransId="{D118A877-D730-412B-9212-FC2FBA46DF27}"/>
    <dgm:cxn modelId="{ECAC1691-216B-4F2F-91E0-5F0A8067044A}" type="presOf" srcId="{B0009813-040D-480C-8637-CD3CF3B07045}" destId="{1B7D817A-7BDA-48E2-90AD-26F6578C889A}" srcOrd="0" destOrd="0" presId="urn:microsoft.com/office/officeart/2005/8/layout/hProcess9"/>
    <dgm:cxn modelId="{F8F9A836-BFAB-4DD1-AC14-8D9C93FE1E8F}" srcId="{69BCBA02-25D8-49C3-A7C6-2E8C222FF90E}" destId="{563CDB6A-78EB-4278-AAD2-79D8095D99AE}" srcOrd="1" destOrd="0" parTransId="{31190769-649A-4ABC-9FD6-9D3C0F2EE0CF}" sibTransId="{738156AA-7BDC-4CC4-9CEE-B083D44FACC4}"/>
    <dgm:cxn modelId="{C67F7E40-A751-41F7-83AA-671FC841C433}" srcId="{69BCBA02-25D8-49C3-A7C6-2E8C222FF90E}" destId="{A7C74597-6341-4F99-B292-7346DC90BFAF}" srcOrd="4" destOrd="0" parTransId="{E1759A2B-7006-498A-98F2-2C43E70CE1D6}" sibTransId="{254552DA-A907-4E73-BF09-DAEB4CC79935}"/>
    <dgm:cxn modelId="{0E73FCBD-E3E6-48BA-93D6-C09055C2F097}" srcId="{69BCBA02-25D8-49C3-A7C6-2E8C222FF90E}" destId="{B0009813-040D-480C-8637-CD3CF3B07045}" srcOrd="3" destOrd="0" parTransId="{134EE47C-9CAB-4FF0-B152-4D7957D9E53A}" sibTransId="{3B714148-6291-49F3-AD30-540CEB2B8026}"/>
    <dgm:cxn modelId="{032CB1C1-A5C6-46EB-9E4C-29A1B5564543}" type="presOf" srcId="{A7C74597-6341-4F99-B292-7346DC90BFAF}" destId="{2A573E9E-2BF3-466F-849F-42497A0379C7}" srcOrd="0" destOrd="0" presId="urn:microsoft.com/office/officeart/2005/8/layout/hProcess9"/>
    <dgm:cxn modelId="{F3D16B98-2222-4DE4-9F43-848F0501323F}" type="presOf" srcId="{563CDB6A-78EB-4278-AAD2-79D8095D99AE}" destId="{02B55EC9-6B3F-4F53-8198-4734F608E843}" srcOrd="0" destOrd="0" presId="urn:microsoft.com/office/officeart/2005/8/layout/hProcess9"/>
    <dgm:cxn modelId="{701D9C64-394A-4EAE-ADCF-2067E28F097C}" srcId="{69BCBA02-25D8-49C3-A7C6-2E8C222FF90E}" destId="{E9DBEF9D-19B1-4224-8D83-F1EAECC722A4}" srcOrd="0" destOrd="0" parTransId="{352836A7-1947-44F7-85EE-754B02156543}" sibTransId="{EA4DD4AB-9B79-4F51-BE6E-A6B65A5775F6}"/>
    <dgm:cxn modelId="{902A2F3A-5A4F-4FC5-9F4C-6C382EB1FC66}" type="presParOf" srcId="{EA0587CB-F2EE-4F14-92A2-2C9C92B456FA}" destId="{55A68D17-97FA-4CB3-835A-77799FB6F4CE}" srcOrd="0" destOrd="0" presId="urn:microsoft.com/office/officeart/2005/8/layout/hProcess9"/>
    <dgm:cxn modelId="{35168425-6FB2-4CEC-A677-B56DA1484064}" type="presParOf" srcId="{EA0587CB-F2EE-4F14-92A2-2C9C92B456FA}" destId="{E3DDA9A3-1C34-47A9-B78B-50C88842BADF}" srcOrd="1" destOrd="0" presId="urn:microsoft.com/office/officeart/2005/8/layout/hProcess9"/>
    <dgm:cxn modelId="{D205C610-F56D-4663-BB4A-1D22EB847D28}" type="presParOf" srcId="{E3DDA9A3-1C34-47A9-B78B-50C88842BADF}" destId="{69621C2C-9871-4641-8EE8-5F17A1487137}" srcOrd="0" destOrd="0" presId="urn:microsoft.com/office/officeart/2005/8/layout/hProcess9"/>
    <dgm:cxn modelId="{517722DD-945A-4B32-BED5-979AE6FB5DF9}" type="presParOf" srcId="{E3DDA9A3-1C34-47A9-B78B-50C88842BADF}" destId="{4FD551A3-2AD2-45EF-B368-DB82ADA63B3B}" srcOrd="1" destOrd="0" presId="urn:microsoft.com/office/officeart/2005/8/layout/hProcess9"/>
    <dgm:cxn modelId="{20D9318F-179C-4F74-A02A-14D8BC64502F}" type="presParOf" srcId="{E3DDA9A3-1C34-47A9-B78B-50C88842BADF}" destId="{02B55EC9-6B3F-4F53-8198-4734F608E843}" srcOrd="2" destOrd="0" presId="urn:microsoft.com/office/officeart/2005/8/layout/hProcess9"/>
    <dgm:cxn modelId="{025B6080-49EA-44A9-9C11-742DBCFA82A5}" type="presParOf" srcId="{E3DDA9A3-1C34-47A9-B78B-50C88842BADF}" destId="{BF315137-CEE5-4E53-9826-1AE10382E9BE}" srcOrd="3" destOrd="0" presId="urn:microsoft.com/office/officeart/2005/8/layout/hProcess9"/>
    <dgm:cxn modelId="{BFB0BC58-BD7A-4579-9D39-980B333E6581}" type="presParOf" srcId="{E3DDA9A3-1C34-47A9-B78B-50C88842BADF}" destId="{6521AB6C-D01D-4B16-BF5B-37F4F4A1C043}" srcOrd="4" destOrd="0" presId="urn:microsoft.com/office/officeart/2005/8/layout/hProcess9"/>
    <dgm:cxn modelId="{A308377C-BFC3-4DB9-BD14-F6223A057106}" type="presParOf" srcId="{E3DDA9A3-1C34-47A9-B78B-50C88842BADF}" destId="{D8B5F6CA-D1FC-4C3D-A129-9C9BF44B0A6A}" srcOrd="5" destOrd="0" presId="urn:microsoft.com/office/officeart/2005/8/layout/hProcess9"/>
    <dgm:cxn modelId="{EBB15580-0B66-4D78-9F63-8ECE2F82422B}" type="presParOf" srcId="{E3DDA9A3-1C34-47A9-B78B-50C88842BADF}" destId="{1B7D817A-7BDA-48E2-90AD-26F6578C889A}" srcOrd="6" destOrd="0" presId="urn:microsoft.com/office/officeart/2005/8/layout/hProcess9"/>
    <dgm:cxn modelId="{8B87E03B-2955-49F0-89EC-03E4C72DB333}" type="presParOf" srcId="{E3DDA9A3-1C34-47A9-B78B-50C88842BADF}" destId="{40670DF5-1DA5-4623-B1CE-D59E4CD9CAF2}" srcOrd="7" destOrd="0" presId="urn:microsoft.com/office/officeart/2005/8/layout/hProcess9"/>
    <dgm:cxn modelId="{EB55E965-2F49-43CC-B6AC-6F105D90D0F3}" type="presParOf" srcId="{E3DDA9A3-1C34-47A9-B78B-50C88842BADF}" destId="{2A573E9E-2BF3-466F-849F-42497A0379C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82A16-7C32-42EE-8755-9FE3BDED5701}">
      <dsp:nvSpPr>
        <dsp:cNvPr id="0" name=""/>
        <dsp:cNvSpPr/>
      </dsp:nvSpPr>
      <dsp:spPr>
        <a:xfrm>
          <a:off x="87179" y="225573"/>
          <a:ext cx="3514847" cy="448322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7EE54-B27A-4940-8F1C-9F287D82D503}">
      <dsp:nvSpPr>
        <dsp:cNvPr id="0" name=""/>
        <dsp:cNvSpPr/>
      </dsp:nvSpPr>
      <dsp:spPr>
        <a:xfrm>
          <a:off x="227773" y="1839534"/>
          <a:ext cx="2706432" cy="26899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227773" y="1839534"/>
        <a:ext cx="2706432" cy="2689934"/>
      </dsp:txXfrm>
    </dsp:sp>
    <dsp:sp modelId="{95E4A962-2D45-423B-959C-5C7C38D0E54C}">
      <dsp:nvSpPr>
        <dsp:cNvPr id="0" name=""/>
        <dsp:cNvSpPr/>
      </dsp:nvSpPr>
      <dsp:spPr>
        <a:xfrm>
          <a:off x="3171152" y="1412"/>
          <a:ext cx="861751" cy="8617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7E54A-1BF2-4D93-97C2-C4B6CDA70597}">
      <dsp:nvSpPr>
        <dsp:cNvPr id="0" name=""/>
        <dsp:cNvSpPr/>
      </dsp:nvSpPr>
      <dsp:spPr>
        <a:xfrm>
          <a:off x="4032903" y="1412"/>
          <a:ext cx="4088828" cy="86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Cero hambre a partir de una </a:t>
          </a:r>
          <a:r>
            <a:rPr lang="es-MX" sz="1800" b="1" kern="1200" dirty="0" smtClean="0">
              <a:solidFill>
                <a:srgbClr val="CC00CC"/>
              </a:solidFill>
            </a:rPr>
            <a:t>alimentación y nutrición adecuada</a:t>
          </a:r>
          <a:r>
            <a:rPr lang="es-MX" sz="1800" b="1" kern="1200" dirty="0" smtClean="0"/>
            <a:t> de las personas en pobreza multidimensional extrema y carencia de acceso a la alimentación</a:t>
          </a:r>
          <a:endParaRPr lang="es-MX" sz="1800" b="1" kern="1200" dirty="0"/>
        </a:p>
      </dsp:txBody>
      <dsp:txXfrm>
        <a:off x="4032903" y="1412"/>
        <a:ext cx="4088828" cy="861751"/>
      </dsp:txXfrm>
    </dsp:sp>
    <dsp:sp modelId="{59146ACB-7A3C-4D68-9CBA-EABB74458162}">
      <dsp:nvSpPr>
        <dsp:cNvPr id="0" name=""/>
        <dsp:cNvSpPr/>
      </dsp:nvSpPr>
      <dsp:spPr>
        <a:xfrm>
          <a:off x="3171152" y="1018278"/>
          <a:ext cx="861751" cy="8617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D300-5C85-4349-A340-C6C6262CD389}">
      <dsp:nvSpPr>
        <dsp:cNvPr id="0" name=""/>
        <dsp:cNvSpPr/>
      </dsp:nvSpPr>
      <dsp:spPr>
        <a:xfrm>
          <a:off x="4032903" y="1018278"/>
          <a:ext cx="4088828" cy="86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Eliminar la desnutrición infantil aguda y mejorar los indicadores de peso  talla de la niñez </a:t>
          </a:r>
          <a:endParaRPr lang="es-MX" sz="1800" b="1" kern="1200" dirty="0">
            <a:solidFill>
              <a:srgbClr val="FF0000"/>
            </a:solidFill>
          </a:endParaRPr>
        </a:p>
      </dsp:txBody>
      <dsp:txXfrm>
        <a:off x="4032903" y="1018278"/>
        <a:ext cx="4088828" cy="861751"/>
      </dsp:txXfrm>
    </dsp:sp>
    <dsp:sp modelId="{91F59148-9766-2642-AD55-662B2978906B}">
      <dsp:nvSpPr>
        <dsp:cNvPr id="0" name=""/>
        <dsp:cNvSpPr/>
      </dsp:nvSpPr>
      <dsp:spPr>
        <a:xfrm>
          <a:off x="3171152" y="2035144"/>
          <a:ext cx="861751" cy="86175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B5274-4E9A-1B40-934E-20F3389EBC7B}">
      <dsp:nvSpPr>
        <dsp:cNvPr id="0" name=""/>
        <dsp:cNvSpPr/>
      </dsp:nvSpPr>
      <dsp:spPr>
        <a:xfrm>
          <a:off x="4032903" y="2035144"/>
          <a:ext cx="4088828" cy="86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Aumentar la producción de alimentos y el ingreso de los campesinos y pequeños productores agrícolas</a:t>
          </a:r>
          <a:endParaRPr lang="es-MX" sz="1800" kern="1200" dirty="0"/>
        </a:p>
      </dsp:txBody>
      <dsp:txXfrm>
        <a:off x="4032903" y="2035144"/>
        <a:ext cx="4088828" cy="861751"/>
      </dsp:txXfrm>
    </dsp:sp>
    <dsp:sp modelId="{CA3AC856-7AFB-4A45-839B-7DDC029E3C9D}">
      <dsp:nvSpPr>
        <dsp:cNvPr id="0" name=""/>
        <dsp:cNvSpPr/>
      </dsp:nvSpPr>
      <dsp:spPr>
        <a:xfrm>
          <a:off x="3171152" y="3052010"/>
          <a:ext cx="861751" cy="8617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CC5E-F8F0-374B-8841-F2C478201676}">
      <dsp:nvSpPr>
        <dsp:cNvPr id="0" name=""/>
        <dsp:cNvSpPr/>
      </dsp:nvSpPr>
      <dsp:spPr>
        <a:xfrm>
          <a:off x="4032903" y="3052010"/>
          <a:ext cx="4088828" cy="86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Minimizar las pérdidas post-cosecha y de alimentos durante su almacenamiento, transporte, distribución y comercialización, y </a:t>
          </a:r>
          <a:endParaRPr lang="es-MX" sz="1800" kern="1200" dirty="0"/>
        </a:p>
      </dsp:txBody>
      <dsp:txXfrm>
        <a:off x="4032903" y="3052010"/>
        <a:ext cx="4088828" cy="861751"/>
      </dsp:txXfrm>
    </dsp:sp>
    <dsp:sp modelId="{F4F9895F-76A1-4F4F-98DD-62397C5B71C2}">
      <dsp:nvSpPr>
        <dsp:cNvPr id="0" name=""/>
        <dsp:cNvSpPr/>
      </dsp:nvSpPr>
      <dsp:spPr>
        <a:xfrm>
          <a:off x="3171147" y="4072677"/>
          <a:ext cx="861759" cy="85414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81967-CCE7-42E5-A13A-ED17B4D55ACA}">
      <dsp:nvSpPr>
        <dsp:cNvPr id="0" name=""/>
        <dsp:cNvSpPr/>
      </dsp:nvSpPr>
      <dsp:spPr>
        <a:xfrm>
          <a:off x="4030998" y="4068876"/>
          <a:ext cx="4088828" cy="86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u="none" kern="1200" dirty="0" smtClean="0">
              <a:solidFill>
                <a:schemeClr val="accent6">
                  <a:lumMod val="75000"/>
                </a:schemeClr>
              </a:solidFill>
            </a:rPr>
            <a:t>Promover la participación comunitaria para la erradicación del hambre.</a:t>
          </a:r>
        </a:p>
      </dsp:txBody>
      <dsp:txXfrm>
        <a:off x="4030998" y="4068876"/>
        <a:ext cx="4088828" cy="861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8D17-97FA-4CB3-835A-77799FB6F4CE}">
      <dsp:nvSpPr>
        <dsp:cNvPr id="0" name=""/>
        <dsp:cNvSpPr/>
      </dsp:nvSpPr>
      <dsp:spPr>
        <a:xfrm>
          <a:off x="9143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1C2C-9871-4641-8EE8-5F17A1487137}">
      <dsp:nvSpPr>
        <dsp:cNvPr id="0" name=""/>
        <dsp:cNvSpPr/>
      </dsp:nvSpPr>
      <dsp:spPr>
        <a:xfrm>
          <a:off x="2976" y="1219199"/>
          <a:ext cx="1964531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Municipio Incorporado</a:t>
          </a:r>
          <a:endParaRPr lang="es-MX" sz="2500" b="1" kern="1200" dirty="0"/>
        </a:p>
      </dsp:txBody>
      <dsp:txXfrm>
        <a:off x="82331" y="1298554"/>
        <a:ext cx="1805821" cy="1466890"/>
      </dsp:txXfrm>
    </dsp:sp>
    <dsp:sp modelId="{05BDD62C-21C6-4278-BB0E-007CE2EB77EC}">
      <dsp:nvSpPr>
        <dsp:cNvPr id="0" name=""/>
        <dsp:cNvSpPr/>
      </dsp:nvSpPr>
      <dsp:spPr>
        <a:xfrm>
          <a:off x="2065734" y="1219199"/>
          <a:ext cx="1964531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Municipio activo</a:t>
          </a:r>
          <a:endParaRPr lang="es-MX" sz="2500" b="1" kern="1200" dirty="0"/>
        </a:p>
      </dsp:txBody>
      <dsp:txXfrm>
        <a:off x="2145089" y="1298554"/>
        <a:ext cx="1805821" cy="1466890"/>
      </dsp:txXfrm>
    </dsp:sp>
    <dsp:sp modelId="{9C79AAD7-234A-4852-850D-D6ACAD4E2A9A}">
      <dsp:nvSpPr>
        <dsp:cNvPr id="0" name=""/>
        <dsp:cNvSpPr/>
      </dsp:nvSpPr>
      <dsp:spPr>
        <a:xfrm>
          <a:off x="4128492" y="1219199"/>
          <a:ext cx="1964531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Municipio Acreditado</a:t>
          </a:r>
          <a:endParaRPr lang="es-MX" sz="2500" b="1" kern="1200" dirty="0"/>
        </a:p>
      </dsp:txBody>
      <dsp:txXfrm>
        <a:off x="4207847" y="1298554"/>
        <a:ext cx="1805821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D60F2-C367-42E1-8A02-B510FCC05FC9}">
      <dsp:nvSpPr>
        <dsp:cNvPr id="0" name=""/>
        <dsp:cNvSpPr/>
      </dsp:nvSpPr>
      <dsp:spPr>
        <a:xfrm>
          <a:off x="2281316" y="4005312"/>
          <a:ext cx="365094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D1A65-C652-461A-8D27-BCB11C58AAE1}">
      <dsp:nvSpPr>
        <dsp:cNvPr id="0" name=""/>
        <dsp:cNvSpPr/>
      </dsp:nvSpPr>
      <dsp:spPr>
        <a:xfrm>
          <a:off x="2281316" y="2732571"/>
          <a:ext cx="312730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B7822-D9BD-4638-8D84-3B8B3DAD1EBF}">
      <dsp:nvSpPr>
        <dsp:cNvPr id="0" name=""/>
        <dsp:cNvSpPr/>
      </dsp:nvSpPr>
      <dsp:spPr>
        <a:xfrm>
          <a:off x="2281316" y="1459829"/>
          <a:ext cx="365094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B1666-6120-4946-B045-72FFF23056AE}">
      <dsp:nvSpPr>
        <dsp:cNvPr id="0" name=""/>
        <dsp:cNvSpPr/>
      </dsp:nvSpPr>
      <dsp:spPr>
        <a:xfrm>
          <a:off x="463114" y="914369"/>
          <a:ext cx="3636404" cy="363640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40" t="-6102" r="-3740" b="-137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6449FC-6174-4CD4-8682-6175137B721B}">
      <dsp:nvSpPr>
        <dsp:cNvPr id="0" name=""/>
        <dsp:cNvSpPr/>
      </dsp:nvSpPr>
      <dsp:spPr>
        <a:xfrm>
          <a:off x="1117666" y="2845299"/>
          <a:ext cx="2327298" cy="120001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1117666" y="2845299"/>
        <a:ext cx="2327298" cy="1200013"/>
      </dsp:txXfrm>
    </dsp:sp>
    <dsp:sp modelId="{AAF4CCAE-187A-406D-98D5-EFE78AEEFDA8}">
      <dsp:nvSpPr>
        <dsp:cNvPr id="0" name=""/>
        <dsp:cNvSpPr/>
      </dsp:nvSpPr>
      <dsp:spPr>
        <a:xfrm>
          <a:off x="5054837" y="64541"/>
          <a:ext cx="1754855" cy="1754855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25" t="11022" r="15125" b="1102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94439D-A303-4D77-9F1E-202977C43944}">
      <dsp:nvSpPr>
        <dsp:cNvPr id="0" name=""/>
        <dsp:cNvSpPr/>
      </dsp:nvSpPr>
      <dsp:spPr>
        <a:xfrm>
          <a:off x="6477726" y="914369"/>
          <a:ext cx="125819" cy="109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77726" y="914369"/>
        <a:ext cx="125819" cy="1090921"/>
      </dsp:txXfrm>
    </dsp:sp>
    <dsp:sp modelId="{089FD712-8211-4233-9A3C-71ACDF16A118}">
      <dsp:nvSpPr>
        <dsp:cNvPr id="0" name=""/>
        <dsp:cNvSpPr/>
      </dsp:nvSpPr>
      <dsp:spPr>
        <a:xfrm>
          <a:off x="4531195" y="1855143"/>
          <a:ext cx="1754855" cy="1754855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750" t="2816" r="-19750" b="281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A4FB3E-B207-4777-BCCA-F5F82BDAB90F}">
      <dsp:nvSpPr>
        <dsp:cNvPr id="0" name=""/>
        <dsp:cNvSpPr/>
      </dsp:nvSpPr>
      <dsp:spPr>
        <a:xfrm>
          <a:off x="5954084" y="2187110"/>
          <a:ext cx="178183" cy="109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954084" y="2187110"/>
        <a:ext cx="178183" cy="1090921"/>
      </dsp:txXfrm>
    </dsp:sp>
    <dsp:sp modelId="{38311948-312F-4A32-9C6D-3EFC32E62925}">
      <dsp:nvSpPr>
        <dsp:cNvPr id="0" name=""/>
        <dsp:cNvSpPr/>
      </dsp:nvSpPr>
      <dsp:spPr>
        <a:xfrm>
          <a:off x="5517952" y="3592933"/>
          <a:ext cx="1754855" cy="175485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88" t="10257" r="-43412" b="-10257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BEC0A5-9541-40C7-B5FF-0EA56739DD70}">
      <dsp:nvSpPr>
        <dsp:cNvPr id="0" name=""/>
        <dsp:cNvSpPr/>
      </dsp:nvSpPr>
      <dsp:spPr>
        <a:xfrm>
          <a:off x="6477726" y="3459851"/>
          <a:ext cx="125819" cy="109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77726" y="3459851"/>
        <a:ext cx="125819" cy="1090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8D17-97FA-4CB3-835A-77799FB6F4CE}">
      <dsp:nvSpPr>
        <dsp:cNvPr id="0" name=""/>
        <dsp:cNvSpPr/>
      </dsp:nvSpPr>
      <dsp:spPr>
        <a:xfrm>
          <a:off x="9143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1C2C-9871-4641-8EE8-5F17A1487137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Comunidad iniciada</a:t>
          </a:r>
          <a:endParaRPr lang="es-MX" sz="1500" b="1" kern="1200" dirty="0"/>
        </a:p>
      </dsp:txBody>
      <dsp:txXfrm>
        <a:off x="59855" y="1276376"/>
        <a:ext cx="1056923" cy="1511246"/>
      </dsp:txXfrm>
    </dsp:sp>
    <dsp:sp modelId="{02B55EC9-6B3F-4F53-8198-4734F608E843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Comunidad orientada</a:t>
          </a:r>
          <a:endParaRPr lang="es-MX" sz="1500" kern="1200"/>
        </a:p>
      </dsp:txBody>
      <dsp:txXfrm>
        <a:off x="1289697" y="1276376"/>
        <a:ext cx="1056923" cy="1511246"/>
      </dsp:txXfrm>
    </dsp:sp>
    <dsp:sp modelId="{6521AB6C-D01D-4B16-BF5B-37F4F4A1C043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Comunidad activa</a:t>
          </a:r>
          <a:endParaRPr lang="es-MX" sz="1500" kern="1200"/>
        </a:p>
      </dsp:txBody>
      <dsp:txXfrm>
        <a:off x="2519538" y="1276376"/>
        <a:ext cx="1056923" cy="1511246"/>
      </dsp:txXfrm>
    </dsp:sp>
    <dsp:sp modelId="{1B7D817A-7BDA-48E2-90AD-26F6578C889A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Izamiento de bandera blanca</a:t>
          </a:r>
          <a:endParaRPr lang="es-MX" sz="1600" b="1" kern="1200" dirty="0"/>
        </a:p>
      </dsp:txBody>
      <dsp:txXfrm>
        <a:off x="3749379" y="1276376"/>
        <a:ext cx="1056923" cy="1511246"/>
      </dsp:txXfrm>
    </dsp:sp>
    <dsp:sp modelId="{2A573E9E-2BF3-466F-849F-42497A0379C7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Comunidad certificada</a:t>
          </a:r>
          <a:endParaRPr lang="es-MX" sz="1500" kern="1200"/>
        </a:p>
      </dsp:txBody>
      <dsp:txXfrm>
        <a:off x="4979220" y="1276376"/>
        <a:ext cx="1056923" cy="151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EFC2-8AFF-4A6F-8E73-C3C1B7400399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94CD-48F5-404E-83DF-BF941F3DD1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8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DF9DF57-E9A8-4BE0-BB49-4A4CB630B8AC}" type="slidenum">
              <a:rPr lang="es-MX" sz="1200"/>
              <a:pPr eaLnBrk="1" hangingPunct="1"/>
              <a:t>1</a:t>
            </a:fld>
            <a:endParaRPr lang="es-MX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11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11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2. en éste se analizan sus problemas de salud y se establecen las prioridades y las alternativas de solución para cada caso. 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Cruzada Nacional contra el Hambre es una estrategia de inclusión y bienestar social que pretende abatir la pobreza, la desnutrición y la marginación social en México.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b="0" dirty="0" smtClean="0"/>
              <a:t>El propósito de la Cruzada es c</a:t>
            </a:r>
            <a:r>
              <a:rPr lang="es-MX" sz="1200" b="0" dirty="0" smtClean="0">
                <a:solidFill>
                  <a:schemeClr val="bg1"/>
                </a:solidFill>
              </a:rPr>
              <a:t>onjuntar esfuerzos y recursos de la Federación, las entidades federativas y los municipios, así como de los sectores público, social y privado y de organismos e instituciones  internacionales, para el cumplimiento de los objetivos.</a:t>
            </a:r>
          </a:p>
          <a:p>
            <a:endParaRPr lang="es-MX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coordinación para su 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 es responsabilidad de la Secretaría de Desarrollo Social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quien preside l</a:t>
            </a:r>
            <a:r>
              <a:rPr lang="es-MX" b="0" dirty="0" smtClean="0"/>
              <a:t>a comisión intersecretarial de la Cruzada contra el Hambre, con el objeto de coordinar, articular y complementar las acciones, programas y recursos necesarios </a:t>
            </a:r>
            <a:r>
              <a:rPr lang="es-MX" dirty="0" smtClean="0"/>
              <a:t>para el cumplimiento de los objetivos.</a:t>
            </a:r>
            <a:r>
              <a:rPr lang="es-MX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05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1200" dirty="0" smtClean="0">
                <a:latin typeface="+mn-lt"/>
                <a:cs typeface="Arial" pitchFamily="34" charset="0"/>
              </a:rPr>
              <a:t>En diciembre de 2009, con base en el artículo 1°de la </a:t>
            </a:r>
            <a:r>
              <a:rPr lang="es-MX" sz="1200" i="1" dirty="0" smtClean="0">
                <a:latin typeface="+mn-lt"/>
                <a:cs typeface="Arial" pitchFamily="34" charset="0"/>
              </a:rPr>
              <a:t>Ley General de Desarrollo Social</a:t>
            </a:r>
            <a:r>
              <a:rPr lang="es-MX" sz="1200" dirty="0" smtClean="0">
                <a:latin typeface="+mn-lt"/>
                <a:cs typeface="Arial" pitchFamily="34" charset="0"/>
              </a:rPr>
              <a:t>, se aprobó la metodología para la medición de la </a:t>
            </a:r>
            <a:r>
              <a:rPr lang="es-MX" sz="1200" b="1" dirty="0" smtClean="0">
                <a:latin typeface="+mn-lt"/>
                <a:cs typeface="Arial" pitchFamily="34" charset="0"/>
              </a:rPr>
              <a:t>pobreza multidimensional</a:t>
            </a:r>
            <a:r>
              <a:rPr lang="es-MX" sz="1200" dirty="0" smtClean="0">
                <a:latin typeface="+mn-lt"/>
                <a:cs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MX" sz="1200" dirty="0" smtClean="0">
              <a:latin typeface="+mn-lt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1200" dirty="0" smtClean="0">
                <a:latin typeface="+mn-lt"/>
                <a:cs typeface="Arial" pitchFamily="34" charset="0"/>
              </a:rPr>
              <a:t>La </a:t>
            </a:r>
            <a:r>
              <a:rPr lang="es-MX" sz="1200" b="1" dirty="0" smtClean="0">
                <a:latin typeface="+mn-lt"/>
                <a:cs typeface="Arial" pitchFamily="34" charset="0"/>
              </a:rPr>
              <a:t>Pobreza Multidimensional </a:t>
            </a:r>
            <a:r>
              <a:rPr lang="es-MX" sz="1200" dirty="0" smtClean="0">
                <a:latin typeface="+mn-lt"/>
                <a:cs typeface="Arial" pitchFamily="34" charset="0"/>
              </a:rPr>
              <a:t>se mide utilizando 8 dimensiones: </a:t>
            </a:r>
            <a:r>
              <a:rPr lang="es-MX" sz="1200" b="1" dirty="0" smtClean="0">
                <a:latin typeface="+mn-lt"/>
                <a:cs typeface="Arial" pitchFamily="34" charset="0"/>
              </a:rPr>
              <a:t>ingreso</a:t>
            </a:r>
            <a:r>
              <a:rPr lang="es-MX" sz="1200" dirty="0" smtClean="0">
                <a:latin typeface="+mn-lt"/>
                <a:cs typeface="Arial" pitchFamily="34" charset="0"/>
              </a:rPr>
              <a:t>, </a:t>
            </a:r>
            <a:r>
              <a:rPr lang="es-MX" sz="1200" b="1" dirty="0" smtClean="0">
                <a:latin typeface="+mn-lt"/>
                <a:cs typeface="Arial" pitchFamily="34" charset="0"/>
              </a:rPr>
              <a:t>6 carencias </a:t>
            </a:r>
            <a:r>
              <a:rPr lang="es-MX" sz="1200" dirty="0" smtClean="0">
                <a:latin typeface="+mn-lt"/>
                <a:cs typeface="Arial" pitchFamily="34" charset="0"/>
              </a:rPr>
              <a:t>(rezago educativo, acceso a la salud, acceso a la seguridad social, calidad y espacios de la vivienda, acceso a servicios básicos en la vivienda, acceso a la alimentación) y el </a:t>
            </a:r>
            <a:r>
              <a:rPr lang="es-MX" sz="1200" b="1" dirty="0" smtClean="0">
                <a:latin typeface="+mn-lt"/>
                <a:cs typeface="Arial" pitchFamily="34" charset="0"/>
              </a:rPr>
              <a:t>grado de cohesión social </a:t>
            </a:r>
            <a:r>
              <a:rPr lang="es-MX" sz="1200" dirty="0" smtClean="0">
                <a:latin typeface="+mn-lt"/>
                <a:cs typeface="Arial" pitchFamily="34" charset="0"/>
              </a:rPr>
              <a:t>(Coeficiente de </a:t>
            </a:r>
            <a:r>
              <a:rPr lang="es-MX" sz="1200" dirty="0" err="1" smtClean="0">
                <a:latin typeface="+mn-lt"/>
                <a:cs typeface="Arial" pitchFamily="34" charset="0"/>
              </a:rPr>
              <a:t>Gini</a:t>
            </a:r>
            <a:r>
              <a:rPr lang="es-MX" sz="1200" dirty="0" smtClean="0">
                <a:latin typeface="+mn-lt"/>
                <a:cs typeface="Arial" pitchFamily="34" charset="0"/>
              </a:rPr>
              <a:t>, Razón de Ingreso, Índice de Marginación e Índice de percepción de redes sociales).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894CD-48F5-404E-83DF-BF941F3DD14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37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 3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 la producción de alimentos y el ingreso de los campesinos y pequeños productores agrícolas;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 4</a:t>
            </a:r>
          </a:p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Minimizar las pérdidas post-cosecha y de alimentos durante su almacenamiento, transporte, distribución y comercialización, y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1025-34BD-4E60-999C-560F7D1CEBEF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04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0132BFE-E83F-4EDB-8688-9895317EF742}" type="slidenum">
              <a:rPr lang="es-MX" sz="1200" smtClean="0"/>
              <a:pPr eaLnBrk="1" hangingPunct="1"/>
              <a:t>7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D2A1622-5ADC-45F4-9132-483E705AB8D4}" type="slidenum">
              <a:rPr lang="es-MX" sz="1200" smtClean="0"/>
              <a:pPr eaLnBrk="1" hangingPunct="1"/>
              <a:t>8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EBDA2ED-F146-4A60-9A30-7C37CBF3961B}" type="slidenum">
              <a:rPr lang="es-MX" sz="1200" smtClean="0"/>
              <a:pPr eaLnBrk="1" hangingPunct="1"/>
              <a:t>9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E4580A6-4FDC-449E-AC40-9FCE35506E5C}" type="slidenum">
              <a:rPr lang="es-MX" sz="1200" smtClean="0"/>
              <a:pPr eaLnBrk="1" hangingPunct="1"/>
              <a:t>10</a:t>
            </a:fld>
            <a:endParaRPr lang="es-MX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0504D50-E015-4DB6-AA77-CD2FABF711B5}" type="slidenum">
              <a:rPr lang="es-MX" sz="1200"/>
              <a:pPr eaLnBrk="1" hangingPunct="1"/>
              <a:t>12</a:t>
            </a:fld>
            <a:endParaRPr lang="es-MX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87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2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71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9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3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19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4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4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4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4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A5B3-5D7B-894F-B231-6C6D872C7C3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2463-D628-594C-BEB0-B797214387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5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296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2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4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6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6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408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064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9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99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94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40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53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8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87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98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20F0-C34C-46D1-84F9-71F3BEC89D33}" type="datetimeFigureOut">
              <a:rPr lang="es-MX" smtClean="0"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E58E-644F-416A-ABF0-1E63288247C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44624"/>
            <a:ext cx="2267744" cy="682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40" y="6367938"/>
            <a:ext cx="1241584" cy="5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nhambre.gob.mx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sedesol.gob.mx/es/SEDESOL/Map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Imagen 2" descr="portada_morad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848" y="5229704"/>
              <a:ext cx="5022304" cy="1511664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1763688" y="40770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</a:rPr>
              <a:t>Municipio Saludable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Título"/>
          <p:cNvSpPr txBox="1">
            <a:spLocks/>
          </p:cNvSpPr>
          <p:nvPr/>
        </p:nvSpPr>
        <p:spPr bwMode="auto">
          <a:xfrm>
            <a:off x="323850" y="908050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MX" b="1">
                <a:solidFill>
                  <a:srgbClr val="A6A6A6"/>
                </a:solidFill>
                <a:latin typeface="Arial" charset="0"/>
                <a:cs typeface="Arial" charset="0"/>
              </a:rPr>
              <a:t>80 MUNICIPIOS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17020"/>
              </p:ext>
            </p:extLst>
          </p:nvPr>
        </p:nvGraphicFramePr>
        <p:xfrm>
          <a:off x="395537" y="1268760"/>
          <a:ext cx="8640958" cy="5393686"/>
        </p:xfrm>
        <a:graphic>
          <a:graphicData uri="http://schemas.openxmlformats.org/drawingml/2006/table">
            <a:tbl>
              <a:tblPr firstRow="1" bandRow="1"/>
              <a:tblGrid>
                <a:gridCol w="1454086"/>
                <a:gridCol w="1821788"/>
                <a:gridCol w="1185767"/>
                <a:gridCol w="1170859"/>
                <a:gridCol w="821599"/>
                <a:gridCol w="1184040"/>
                <a:gridCol w="1002819"/>
              </a:tblGrid>
              <a:tr h="10001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Entidad federativa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Pobreza extrema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Población en pobreza extrema y también carente de acceso a la alimentación </a:t>
                      </a:r>
                      <a:b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73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México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Ixtapan del Oro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5,050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37.9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1,916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31.4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Morelos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Cuernavaca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417,648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9,586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8,055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Puebla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Camocuautla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1,404</a:t>
                      </a:r>
                    </a:p>
                  </a:txBody>
                  <a:tcPr marL="9524" marR="85718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</a:t>
                      </a:r>
                    </a:p>
                  </a:txBody>
                  <a:tcPr marL="9524" marR="257153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830</a:t>
                      </a:r>
                    </a:p>
                  </a:txBody>
                  <a:tcPr marL="9524" marR="17143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30.6</a:t>
                      </a:r>
                    </a:p>
                  </a:txBody>
                  <a:tcPr marL="9524" marR="257153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Puebla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Eloxochitlán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6,807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4,234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30.4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2,073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Puebla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Huitzilan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Serdán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10,046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53.2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5,342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3,493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Puebla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Zoquitlán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11,944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58.3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6,963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33.7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4,022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Puebla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Antonio Cañada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4,279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45.0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1,928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33.2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1,420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Tlaxcala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Ziltlaltépec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Trinidad Sánchez Santos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10,011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29.6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2,966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19.7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1,972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7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Tlaxcala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Carmen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Tequexquitla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20,765</a:t>
                      </a:r>
                    </a:p>
                  </a:txBody>
                  <a:tcPr marL="9525" marR="857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4,078</a:t>
                      </a:r>
                    </a:p>
                  </a:txBody>
                  <a:tcPr marL="9525" marR="171450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13.9</a:t>
                      </a:r>
                    </a:p>
                  </a:txBody>
                  <a:tcPr marL="9525" marR="25717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2,881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/>
              <a:t>Carencias identificadas e indicadores </a:t>
            </a:r>
          </a:p>
          <a:p>
            <a:pPr marL="0" indent="0">
              <a:buNone/>
            </a:pPr>
            <a:r>
              <a:rPr lang="es-ES" sz="2800" b="1" dirty="0" smtClean="0"/>
              <a:t>para cada una de ellas</a:t>
            </a:r>
          </a:p>
          <a:p>
            <a:pPr marL="0" indent="0">
              <a:buNone/>
            </a:pPr>
            <a:endParaRPr lang="es-ES" sz="24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539552" y="1916832"/>
            <a:ext cx="83529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714348" y="2071679"/>
            <a:ext cx="800105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calidad y espacios de la vivienda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acceso a los servicios básicos en la vivienda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rezago educativo.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Carencia por acceso a los servicios de salud.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seguridad social.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Carencia por acceso a la alimentación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ingresos por debajo de la Línea de Bienestar Mínimo</a:t>
            </a:r>
          </a:p>
          <a:p>
            <a:pPr marL="342900" lvl="0" indent="-342900">
              <a:buFont typeface="+mj-lt"/>
              <a:buAutoNum type="arabicPeriod"/>
            </a:pPr>
            <a:endParaRPr lang="es-MX" sz="2800" b="1" dirty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endParaRPr lang="es-MX" sz="2400" b="1" dirty="0" smtClean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pPr lvl="0"/>
            <a:endParaRPr lang="es-MX" dirty="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endParaRPr lang="es-MX" dirty="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endParaRPr lang="es-MX" dirty="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85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9284"/>
              </p:ext>
            </p:extLst>
          </p:nvPr>
        </p:nvGraphicFramePr>
        <p:xfrm>
          <a:off x="322138" y="1939925"/>
          <a:ext cx="8642350" cy="4776438"/>
        </p:xfrm>
        <a:graphic>
          <a:graphicData uri="http://schemas.openxmlformats.org/drawingml/2006/table">
            <a:tbl>
              <a:tblPr/>
              <a:tblGrid>
                <a:gridCol w="1531938"/>
                <a:gridCol w="2501900"/>
                <a:gridCol w="1511300"/>
                <a:gridCol w="30972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Indicador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Acciones que impactan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al indicador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que inciden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Metas nacionales 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7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calidad y espacios de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51.1 %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pisos firmes en viviendas.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cuartos adicionales en viviendas.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muros firmes.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techos firmes.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Fonhapo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0.3 millones de pisos.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1.8 millones de techos.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0.3 millones de cuartos adicionales.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0.2 millones de muros firmes.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los servicios básicos en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49.3 %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(3.7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de agua entubada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redes entubadas de drenaje y de sistemas de saneamiento.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baños secos,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biodigestores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, letrinas ecológicas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servicio de energía eléctrica en viviendas.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Semarnat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Conagua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Sener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CFE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energía eléctrica a 0.8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agua entubada a 0.7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servicios de drenaje a 0.6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35496" y="3068960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1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5157192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2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0" y="1382861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836712"/>
            <a:ext cx="896448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Mapa de la Cruzada Nacional contra el Hambre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8708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13283"/>
              </p:ext>
            </p:extLst>
          </p:nvPr>
        </p:nvGraphicFramePr>
        <p:xfrm>
          <a:off x="250825" y="1641752"/>
          <a:ext cx="8642350" cy="4667568"/>
        </p:xfrm>
        <a:graphic>
          <a:graphicData uri="http://schemas.openxmlformats.org/drawingml/2006/table">
            <a:tbl>
              <a:tblPr/>
              <a:tblGrid>
                <a:gridCol w="1514475"/>
                <a:gridCol w="2519363"/>
                <a:gridCol w="1511300"/>
                <a:gridCol w="30972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al indicador</a:t>
                      </a:r>
                    </a:p>
                  </a:txBody>
                  <a:tcPr marL="91444" marR="9144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56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rezago educativo.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42.4 %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Garantizar asistencia a un centro de educación formal de la población de 3 a 15 años.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Certificación de la secundaria completa para la población que tiene de 16 a 20 años, nacidos a partir de 1982.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Certificación de la primaria para la población que tiene 21 años y más, nacidos antes de 1982.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Oportunidades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CDI (becas)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preescolar a 223,091 niñas y niños de 3 y 4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primaria a 71,532 niñas y niños de 5 a 9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secundaria a 158,472 niñas y niños de a 10 a 14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Certificar a 357,435 personas de entre 15 y 20 años que no tienen la secundaria completa.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Certificar a 1,684,970 personas de entre 20 y 65 años que no tienen la primaria completa.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Abatir 83 % del rezago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 Solo restarían las personas mayores de 65 años que no tienen la primaria completa.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5496" y="2924944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3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9" name="5 Título"/>
          <p:cNvSpPr txBox="1">
            <a:spLocks/>
          </p:cNvSpPr>
          <p:nvPr/>
        </p:nvSpPr>
        <p:spPr>
          <a:xfrm>
            <a:off x="0" y="980728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4764"/>
              </p:ext>
            </p:extLst>
          </p:nvPr>
        </p:nvGraphicFramePr>
        <p:xfrm>
          <a:off x="250825" y="1556792"/>
          <a:ext cx="8642350" cy="4419528"/>
        </p:xfrm>
        <a:graphic>
          <a:graphicData uri="http://schemas.openxmlformats.org/drawingml/2006/table">
            <a:tbl>
              <a:tblPr/>
              <a:tblGrid>
                <a:gridCol w="1662113"/>
                <a:gridCol w="2287587"/>
                <a:gridCol w="1563688"/>
                <a:gridCol w="3128962"/>
              </a:tblGrid>
              <a:tr h="57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766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los servicios de salud.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50.6%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Otorgar derecho al Seguro Popular.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Dar acceso real a servicios de salud.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de medicinas y disponibilidad de un médico.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Sedena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3.8 millones de personas carentes de servicios de salud cuentan con servicios médicos.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Construcción, rehabilitación y equipamiento de centros de salud.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Cobertura total 100 %.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seguridad social.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96.9 %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Otorgar pensión a la población de 65 años y más.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Sistema de Seguridad Social.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Recibirán pensión 110 mil personas  mayores de 65 años y más, que aún no cuentan con ella.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79512" y="2924944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4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07504" y="4941168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5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980728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38646"/>
              </p:ext>
            </p:extLst>
          </p:nvPr>
        </p:nvGraphicFramePr>
        <p:xfrm>
          <a:off x="250825" y="1535012"/>
          <a:ext cx="8642350" cy="4846316"/>
        </p:xfrm>
        <a:graphic>
          <a:graphicData uri="http://schemas.openxmlformats.org/drawingml/2006/table">
            <a:tbl>
              <a:tblPr/>
              <a:tblGrid>
                <a:gridCol w="1631950"/>
                <a:gridCol w="2761233"/>
                <a:gridCol w="1584176"/>
                <a:gridCol w="2664991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que inciden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0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la alimentación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(7.4 millones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contestaron afirmativamente más de dos preguntas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al mejoramiento de producción agropecuaria de la propia población objetivo.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Disminución del desperdicio y merma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Mejorar el abasto y la  disponibilidad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Atender especialmente la desnutrición de niños de 0 a 5 años, mujeres embarazadas y madres lactantes.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Liconsa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Diconsa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Erradicar la carencia alimentaria de la población en pobreza extrema por medio de tiendas, lecherías, comedores escolares, comedores comunitarios, huertos familiares,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complementos alimenticios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,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seguimiento nutricional a un millón cien mil menores de 5 años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-36512" y="2276872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6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692696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26076"/>
              </p:ext>
            </p:extLst>
          </p:nvPr>
        </p:nvGraphicFramePr>
        <p:xfrm>
          <a:off x="250825" y="1412776"/>
          <a:ext cx="8642350" cy="4023356"/>
        </p:xfrm>
        <a:graphic>
          <a:graphicData uri="http://schemas.openxmlformats.org/drawingml/2006/table">
            <a:tbl>
              <a:tblPr/>
              <a:tblGrid>
                <a:gridCol w="1631950"/>
                <a:gridCol w="2401888"/>
                <a:gridCol w="1655762"/>
                <a:gridCol w="295275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que inciden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ingresos por debajo de la Línea de Bienestar Mínimo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100 %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la población objetivo CNCH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(7.4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Transferencias monetarias.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 la producción  no agrícola y generación de ingreso.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al aumento y mejoramiento de producción agropecuaria para generación de ingreso.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SEMARNAT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SCT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Disminuir de 7.4 a 5.6  millones de personas con ingresos  por debajo de la línea de bienestar mínimo.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Revirtiendo la tendencia de aumento de carencia por ingresos y multiplicando por cuatro el beneficio en este sector del actual ritmo de crecimiento económico.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-59298" y="2132856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7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90872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4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719138"/>
            <a:chOff x="0" y="0"/>
            <a:chExt cx="9144000" cy="719138"/>
          </a:xfrm>
        </p:grpSpPr>
        <p:pic>
          <p:nvPicPr>
            <p:cNvPr id="5" name="Imagen 2" descr="pleca_morad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880819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1431008" y="3214686"/>
            <a:ext cx="6309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Abatir Rezagos</a:t>
            </a:r>
          </a:p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Poner a punto</a:t>
            </a:r>
          </a:p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Transformar y mejorar</a:t>
            </a:r>
            <a:endParaRPr lang="es-ES_tradnl" sz="4400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2286016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Etapas de Instrumentación Estatal, Municipal, Local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3080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ln w="3810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800" b="1" dirty="0" smtClean="0"/>
              <a:t>1.1. Identificar localidades sin acceso a servicios de salud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Paquete básico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CAUSES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1.2. Determinar necesidades para certificación de unidades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err="1" smtClean="0"/>
              <a:t>Dx</a:t>
            </a:r>
            <a:r>
              <a:rPr lang="es-MX" sz="1800" b="1" dirty="0" smtClean="0"/>
              <a:t> de infraestructura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Reasignación de recursos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1.3. Georreferenciar población no afiliada al Seguro Popular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Número de personas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Ajuste de metas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1.4. Definir metas de vacunación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Déficit de cobertura por localidad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Programa Operativo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1.5. Integrar base de datos de peso y talla para la edad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SINOS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Operativo censal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8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6926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1. ABATIR REZAGOS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3579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700" b="1" dirty="0" smtClean="0"/>
              <a:t>2.1. Programa de extensión de servicios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Centros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Unidades Móviles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.2. Afiliación y reafiliación</a:t>
            </a:r>
          </a:p>
          <a:p>
            <a:pPr marL="984250" lvl="2" indent="-184150" algn="just">
              <a:buFont typeface="Courier New" pitchFamily="49" charset="0"/>
              <a:buChar char="o"/>
            </a:pPr>
            <a:r>
              <a:rPr lang="es-MX" sz="1700" b="1" dirty="0"/>
              <a:t>Reagrupar</a:t>
            </a:r>
            <a:r>
              <a:rPr lang="es-MX" sz="1700" b="1" dirty="0" smtClean="0"/>
              <a:t> metas municipales</a:t>
            </a:r>
            <a:r>
              <a:rPr lang="es-MX" sz="1700" b="1" dirty="0"/>
              <a:t>	</a:t>
            </a:r>
            <a:endParaRPr lang="es-MX" sz="1700" b="1" dirty="0" smtClean="0"/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Beneficiarios de Programa de Desarrollo Humano Oportunidades (PDHO)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Incorporación a PDHO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.3. Garantizar abasto de insumos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Vacunas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Medicamentos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Suplementos PDHO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.4. </a:t>
            </a:r>
            <a:r>
              <a:rPr lang="es-MX" sz="2000" b="1" dirty="0" smtClean="0">
                <a:solidFill>
                  <a:srgbClr val="FF0000"/>
                </a:solidFill>
              </a:rPr>
              <a:t>Fortalecer comités comunitarios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2000" b="1" dirty="0" smtClean="0">
                <a:solidFill>
                  <a:srgbClr val="FF0000"/>
                </a:solidFill>
              </a:rPr>
              <a:t>Municipio saludable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2000" b="1" dirty="0" smtClean="0">
                <a:solidFill>
                  <a:srgbClr val="FF0000"/>
                </a:solidFill>
              </a:rPr>
              <a:t>Comités y promotoras por localidad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.5. Integrar padrón de la CNCH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PDHO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Seguro Popular</a:t>
            </a:r>
          </a:p>
          <a:p>
            <a:pPr marL="1085850" lvl="2" algn="just">
              <a:buFont typeface="Courier New" pitchFamily="49" charset="0"/>
              <a:buChar char="o"/>
            </a:pPr>
            <a:endParaRPr lang="es-MX" sz="1700" b="1" dirty="0"/>
          </a:p>
          <a:p>
            <a:pPr marL="400050" lvl="1" indent="0" algn="just">
              <a:buNone/>
            </a:pPr>
            <a:r>
              <a:rPr lang="es-MX" sz="17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6926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2. PONER A PUNTO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13163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s-MX" sz="3600" b="1" dirty="0" smtClean="0"/>
              <a:t>Estrategia transversal e integral</a:t>
            </a:r>
            <a:br>
              <a:rPr lang="es-MX" sz="3600" b="1" dirty="0" smtClean="0"/>
            </a:br>
            <a:r>
              <a:rPr lang="es-MX" sz="2800" b="1" dirty="0" smtClean="0"/>
              <a:t>Comisión Intersecretarial </a:t>
            </a:r>
            <a:br>
              <a:rPr lang="es-MX" sz="2800" b="1" dirty="0" smtClean="0"/>
            </a:br>
            <a:r>
              <a:rPr lang="es-MX" sz="1800" b="1" dirty="0" smtClean="0"/>
              <a:t>Participan 19 entidades públicas</a:t>
            </a:r>
            <a:endParaRPr lang="es-ES_tradnl" sz="3600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071032" y="3216309"/>
            <a:ext cx="936104" cy="49793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SENER</a:t>
            </a:r>
          </a:p>
          <a:p>
            <a:pPr marL="514350" indent="-514350"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223764" y="2714904"/>
            <a:ext cx="1220716" cy="481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SEDATU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0" y="0"/>
            <a:ext cx="9144000" cy="738200"/>
            <a:chOff x="0" y="0"/>
            <a:chExt cx="9144000" cy="738200"/>
          </a:xfrm>
        </p:grpSpPr>
        <p:pic>
          <p:nvPicPr>
            <p:cNvPr id="5" name="Imagen 2" descr="pleca_morad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19062"/>
              <a:ext cx="3059412" cy="71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 Marcador de contenido"/>
          <p:cNvSpPr txBox="1">
            <a:spLocks/>
          </p:cNvSpPr>
          <p:nvPr/>
        </p:nvSpPr>
        <p:spPr>
          <a:xfrm>
            <a:off x="7068080" y="3653886"/>
            <a:ext cx="1584176" cy="539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SEMARNAT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1880245" y="3232523"/>
            <a:ext cx="963563" cy="4845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SRE</a:t>
            </a: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945479" y="2420888"/>
            <a:ext cx="898329" cy="4825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SHCP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2999025" y="6192173"/>
            <a:ext cx="1224136" cy="535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SEMAR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97118" y="2245152"/>
            <a:ext cx="1242670" cy="60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SEDENA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551356" y="2714904"/>
            <a:ext cx="1088307" cy="5029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SEGOB</a:t>
            </a: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4285425" y="3694470"/>
            <a:ext cx="1403915" cy="498924"/>
          </a:xfrm>
          <a:prstGeom prst="rect">
            <a:avLst/>
          </a:prstGeom>
          <a:solidFill>
            <a:srgbClr val="80008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SEDESOL</a:t>
            </a: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 smtClean="0">
              <a:solidFill>
                <a:schemeClr val="bg1"/>
              </a:solidFill>
            </a:endParaRP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357158" y="191683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endParaRPr lang="es-MX" sz="2400" b="1" dirty="0"/>
          </a:p>
        </p:txBody>
      </p:sp>
      <p:sp>
        <p:nvSpPr>
          <p:cNvPr id="21" name="1 Marcador de contenido"/>
          <p:cNvSpPr txBox="1">
            <a:spLocks/>
          </p:cNvSpPr>
          <p:nvPr/>
        </p:nvSpPr>
        <p:spPr>
          <a:xfrm>
            <a:off x="1564776" y="5371059"/>
            <a:ext cx="1327542" cy="5358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SAGARPA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23" name="1 Marcador de contenido"/>
          <p:cNvSpPr txBox="1">
            <a:spLocks/>
          </p:cNvSpPr>
          <p:nvPr/>
        </p:nvSpPr>
        <p:spPr>
          <a:xfrm>
            <a:off x="4223161" y="4969677"/>
            <a:ext cx="936104" cy="497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24" name="7 Marcador de contenido"/>
          <p:cNvSpPr txBox="1">
            <a:spLocks/>
          </p:cNvSpPr>
          <p:nvPr/>
        </p:nvSpPr>
        <p:spPr>
          <a:xfrm>
            <a:off x="6600028" y="2202361"/>
            <a:ext cx="648072" cy="466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SCT</a:t>
            </a:r>
          </a:p>
        </p:txBody>
      </p:sp>
      <p:sp>
        <p:nvSpPr>
          <p:cNvPr id="25" name="7 Marcador de contenido"/>
          <p:cNvSpPr txBox="1">
            <a:spLocks/>
          </p:cNvSpPr>
          <p:nvPr/>
        </p:nvSpPr>
        <p:spPr>
          <a:xfrm>
            <a:off x="6516216" y="5685632"/>
            <a:ext cx="2592288" cy="881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Instituto Nacional de las Mujeres</a:t>
            </a:r>
          </a:p>
        </p:txBody>
      </p:sp>
      <p:sp>
        <p:nvSpPr>
          <p:cNvPr id="26" name="7 Marcador de contenido"/>
          <p:cNvSpPr txBox="1">
            <a:spLocks/>
          </p:cNvSpPr>
          <p:nvPr/>
        </p:nvSpPr>
        <p:spPr>
          <a:xfrm>
            <a:off x="7164288" y="3012762"/>
            <a:ext cx="648072" cy="41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DIF</a:t>
            </a:r>
          </a:p>
        </p:txBody>
      </p:sp>
      <p:sp>
        <p:nvSpPr>
          <p:cNvPr id="27" name="7 Marcador de contenido"/>
          <p:cNvSpPr txBox="1">
            <a:spLocks/>
          </p:cNvSpPr>
          <p:nvPr/>
        </p:nvSpPr>
        <p:spPr>
          <a:xfrm>
            <a:off x="551356" y="3904743"/>
            <a:ext cx="3672408" cy="1203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Comisión Nacional para el Desarrollo de los Pueblos indígenas</a:t>
            </a:r>
          </a:p>
        </p:txBody>
      </p:sp>
      <p:sp>
        <p:nvSpPr>
          <p:cNvPr id="28" name="7 Marcador de contenido"/>
          <p:cNvSpPr txBox="1">
            <a:spLocks/>
          </p:cNvSpPr>
          <p:nvPr/>
        </p:nvSpPr>
        <p:spPr>
          <a:xfrm>
            <a:off x="5635283" y="4343539"/>
            <a:ext cx="1327542" cy="525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SECTUR</a:t>
            </a:r>
          </a:p>
        </p:txBody>
      </p:sp>
      <p:sp>
        <p:nvSpPr>
          <p:cNvPr id="29" name="7 Marcador de contenido"/>
          <p:cNvSpPr txBox="1">
            <a:spLocks/>
          </p:cNvSpPr>
          <p:nvPr/>
        </p:nvSpPr>
        <p:spPr>
          <a:xfrm>
            <a:off x="5591916" y="3009756"/>
            <a:ext cx="932684" cy="549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STPS</a:t>
            </a:r>
          </a:p>
        </p:txBody>
      </p:sp>
      <p:sp>
        <p:nvSpPr>
          <p:cNvPr id="31" name="7 Marcador de contenido"/>
          <p:cNvSpPr txBox="1">
            <a:spLocks/>
          </p:cNvSpPr>
          <p:nvPr/>
        </p:nvSpPr>
        <p:spPr>
          <a:xfrm>
            <a:off x="5303884" y="5685632"/>
            <a:ext cx="576064" cy="4425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SS</a:t>
            </a:r>
          </a:p>
        </p:txBody>
      </p:sp>
      <p:sp>
        <p:nvSpPr>
          <p:cNvPr id="32" name="7 Marcador de contenido"/>
          <p:cNvSpPr txBox="1">
            <a:spLocks/>
          </p:cNvSpPr>
          <p:nvPr/>
        </p:nvSpPr>
        <p:spPr>
          <a:xfrm>
            <a:off x="7536132" y="465313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SEP</a:t>
            </a:r>
          </a:p>
        </p:txBody>
      </p:sp>
    </p:spTree>
    <p:extLst>
      <p:ext uri="{BB962C8B-B14F-4D97-AF65-F5344CB8AC3E}">
        <p14:creationId xmlns:p14="http://schemas.microsoft.com/office/powerpoint/2010/main" val="27613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532859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800" b="1" dirty="0" smtClean="0"/>
              <a:t>3.1. Poner en operación nuevos servicios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Unidades de extensión sanitaria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Servicios fijos ampliados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Convenios con prestadores de servicios</a:t>
            </a:r>
          </a:p>
          <a:p>
            <a:pPr marL="400050" lvl="1" indent="0" algn="just">
              <a:buNone/>
            </a:pPr>
            <a:r>
              <a:rPr lang="es-MX" sz="1800" b="1" dirty="0"/>
              <a:t>3</a:t>
            </a:r>
            <a:r>
              <a:rPr lang="es-MX" sz="1800" b="1" dirty="0" smtClean="0"/>
              <a:t>.2. Acreditar servicios existentes en unidades de salud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Fijas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Móviles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3.3. Ampliar acceso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Incorporar a PDHO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Afiliar al Seguro Popular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3.4. Consolidar servicios de salud a la comunidad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Diagnóstico sanitario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Ajustar corresponsabilidad en salud</a:t>
            </a:r>
          </a:p>
          <a:p>
            <a:pPr marL="400050" lvl="1" indent="0" algn="just">
              <a:buNone/>
            </a:pPr>
            <a:r>
              <a:rPr lang="es-MX" sz="1800" b="1" dirty="0"/>
              <a:t>3</a:t>
            </a:r>
            <a:r>
              <a:rPr lang="es-MX" sz="1800" b="1" dirty="0" smtClean="0"/>
              <a:t>.5. Presentar padrón de salud /CNCH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Sistema Nominal en Salud (SINOS9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Otros registros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8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76470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3. TRANSFORMAR Y MEJORAR </a:t>
            </a:r>
          </a:p>
          <a:p>
            <a:pPr marL="0" indent="0"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26474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403244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901700" lvl="1" indent="-501650" algn="just">
              <a:buFont typeface="+mj-lt"/>
              <a:buAutoNum type="arabicPeriod"/>
            </a:pPr>
            <a:r>
              <a:rPr lang="es-MX" b="1" dirty="0" smtClean="0"/>
              <a:t>Afiliación al Seguro Popular</a:t>
            </a:r>
          </a:p>
          <a:p>
            <a:pPr marL="1143000" lvl="1" indent="-742950" algn="just">
              <a:buFont typeface="+mj-lt"/>
              <a:buAutoNum type="arabicPeriod"/>
            </a:pPr>
            <a:endParaRPr lang="es-MX" b="1" dirty="0" smtClean="0"/>
          </a:p>
          <a:p>
            <a:pPr marL="901700" lvl="1" indent="-501650" algn="just">
              <a:buFont typeface="+mj-lt"/>
              <a:buAutoNum type="arabicPeriod"/>
            </a:pPr>
            <a:r>
              <a:rPr lang="es-MX" b="1" dirty="0" smtClean="0"/>
              <a:t>Abasto de suplemento alimenticio a menores de cinco años</a:t>
            </a:r>
          </a:p>
          <a:p>
            <a:pPr marL="1143000" lvl="1" indent="-742950" algn="just">
              <a:buFont typeface="+mj-lt"/>
              <a:buAutoNum type="arabicPeriod"/>
            </a:pPr>
            <a:endParaRPr lang="es-MX" b="1" dirty="0" smtClean="0"/>
          </a:p>
          <a:p>
            <a:pPr marL="901700" lvl="1" indent="-501650" algn="just">
              <a:buFont typeface="+mj-lt"/>
              <a:buAutoNum type="arabicPeriod"/>
            </a:pPr>
            <a:r>
              <a:rPr lang="es-MX" b="1" dirty="0" smtClean="0"/>
              <a:t>Promoción de lactancia materna </a:t>
            </a:r>
          </a:p>
          <a:p>
            <a:pPr marL="400050" lvl="1" indent="0" algn="just">
              <a:buNone/>
            </a:pPr>
            <a:r>
              <a:rPr lang="es-MX" b="1" dirty="0"/>
              <a:t>	</a:t>
            </a:r>
            <a:r>
              <a:rPr lang="es-MX" b="1" dirty="0" smtClean="0"/>
              <a:t>(0  a 6 meses)</a:t>
            </a:r>
            <a:endParaRPr lang="es-MX" b="1" dirty="0"/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76470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Tablero de seguimiento</a:t>
            </a:r>
          </a:p>
          <a:p>
            <a:pPr marL="0" indent="0">
              <a:buFont typeface="Arial" pitchFamily="34" charset="0"/>
              <a:buNone/>
            </a:pPr>
            <a:endParaRPr lang="es-MX" b="1" dirty="0" smtClean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3707904" y="6021288"/>
            <a:ext cx="4042792" cy="6046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smtClean="0">
                <a:hlinkClick r:id="rId3"/>
              </a:rPr>
              <a:t>http://sinhambre.gob.mx/</a:t>
            </a:r>
            <a:endParaRPr lang="es-MX" sz="1400" smtClean="0"/>
          </a:p>
          <a:p>
            <a:r>
              <a:rPr lang="es-MX" sz="1400" smtClean="0">
                <a:hlinkClick r:id="rId4"/>
              </a:rPr>
              <a:t>http://www.sedesol.gob.mx/es/SEDESOL/Mapa</a:t>
            </a:r>
            <a:endParaRPr lang="es-MX" sz="1400" smtClean="0"/>
          </a:p>
          <a:p>
            <a:endParaRPr lang="es-MX" sz="1400" smtClean="0"/>
          </a:p>
          <a:p>
            <a:endParaRPr lang="es-MX" sz="1400" dirty="0" smtClean="0"/>
          </a:p>
        </p:txBody>
      </p:sp>
    </p:spTree>
    <p:extLst>
      <p:ext uri="{BB962C8B-B14F-4D97-AF65-F5344CB8AC3E}">
        <p14:creationId xmlns:p14="http://schemas.microsoft.com/office/powerpoint/2010/main" val="13498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2006838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7030A0"/>
                </a:solidFill>
              </a:rPr>
              <a:t>Programa de Entornos y Comunidades Saludables </a:t>
            </a:r>
            <a:endParaRPr lang="es-MX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9"/>
          <p:cNvSpPr txBox="1">
            <a:spLocks noChangeArrowheads="1"/>
          </p:cNvSpPr>
          <p:nvPr/>
        </p:nvSpPr>
        <p:spPr bwMode="auto">
          <a:xfrm>
            <a:off x="2435225" y="36195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5102225" y="35433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7997825" y="35433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21509" name="Subtitle 2"/>
          <p:cNvSpPr txBox="1">
            <a:spLocks/>
          </p:cNvSpPr>
          <p:nvPr/>
        </p:nvSpPr>
        <p:spPr bwMode="auto">
          <a:xfrm>
            <a:off x="395536" y="1628800"/>
            <a:ext cx="5729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b="1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Etapas de acreditación</a:t>
            </a:r>
          </a:p>
        </p:txBody>
      </p:sp>
      <p:sp>
        <p:nvSpPr>
          <p:cNvPr id="8198" name="Title 1"/>
          <p:cNvSpPr txBox="1">
            <a:spLocks/>
          </p:cNvSpPr>
          <p:nvPr/>
        </p:nvSpPr>
        <p:spPr bwMode="auto">
          <a:xfrm>
            <a:off x="31801" y="10330"/>
            <a:ext cx="6234113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Acreditación del municipio 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246313" y="39084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4913313" y="38322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7808913" y="38322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3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71967240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35225" y="4819650"/>
            <a:ext cx="3167063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Proceso largo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463075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 txBox="1">
            <a:spLocks/>
          </p:cNvSpPr>
          <p:nvPr/>
        </p:nvSpPr>
        <p:spPr bwMode="auto">
          <a:xfrm>
            <a:off x="304800" y="188640"/>
            <a:ext cx="3770313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Municipio  Incorporado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8913149"/>
              </p:ext>
            </p:extLst>
          </p:nvPr>
        </p:nvGraphicFramePr>
        <p:xfrm>
          <a:off x="827584" y="1052736"/>
          <a:ext cx="7272808" cy="546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056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79"/>
          <p:cNvSpPr txBox="1">
            <a:spLocks noChangeArrowheads="1"/>
          </p:cNvSpPr>
          <p:nvPr/>
        </p:nvSpPr>
        <p:spPr bwMode="auto">
          <a:xfrm>
            <a:off x="1043608" y="1340768"/>
            <a:ext cx="6319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100" b="1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Municipio incorporado y tiene en ejecución su programa de trabajo:</a:t>
            </a:r>
            <a:endParaRPr lang="es-ES" sz="2100" b="1" dirty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cxnSp>
        <p:nvCxnSpPr>
          <p:cNvPr id="29" name="Straight Connector 125"/>
          <p:cNvCxnSpPr/>
          <p:nvPr/>
        </p:nvCxnSpPr>
        <p:spPr>
          <a:xfrm>
            <a:off x="817312" y="2060848"/>
            <a:ext cx="6923040" cy="0"/>
          </a:xfrm>
          <a:prstGeom prst="line">
            <a:avLst/>
          </a:prstGeom>
          <a:ln w="19050" cmpd="tri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304800" y="188640"/>
            <a:ext cx="3770313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Municipio  Activo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7584" y="2915732"/>
            <a:ext cx="5169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Incorpora Cruzada contra el Hambre</a:t>
            </a:r>
            <a:endParaRPr lang="es-MX" sz="2000" b="1" dirty="0"/>
          </a:p>
        </p:txBody>
      </p:sp>
      <p:pic>
        <p:nvPicPr>
          <p:cNvPr id="19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67" y="2348880"/>
            <a:ext cx="1376444" cy="13764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87624" y="4100879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dirty="0"/>
              <a:t>Enfocar sus acciones a promover la </a:t>
            </a:r>
            <a:r>
              <a:rPr lang="es-ES" dirty="0" smtClean="0"/>
              <a:t>salud</a:t>
            </a:r>
            <a:endParaRPr lang="es-MX" dirty="0"/>
          </a:p>
          <a:p>
            <a:pPr marL="285750" indent="-285750">
              <a:buBlip>
                <a:blip r:embed="rId3"/>
              </a:buBlip>
            </a:pPr>
            <a:r>
              <a:rPr lang="es-ES" dirty="0" smtClean="0"/>
              <a:t>Intervenir en </a:t>
            </a:r>
            <a:r>
              <a:rPr lang="es-ES" dirty="0"/>
              <a:t>diferentes ámbitos a fin de generar entornos y ambientes favorables a la salud.</a:t>
            </a:r>
            <a:endParaRPr lang="es-MX" dirty="0"/>
          </a:p>
          <a:p>
            <a:pPr marL="285750" indent="-285750">
              <a:buBlip>
                <a:blip r:embed="rId3"/>
              </a:buBlip>
            </a:pPr>
            <a:r>
              <a:rPr lang="es-ES" dirty="0" smtClean="0"/>
              <a:t>Continuar </a:t>
            </a:r>
            <a:r>
              <a:rPr lang="es-ES" dirty="0"/>
              <a:t>desarrollando proyectos de </a:t>
            </a:r>
            <a:r>
              <a:rPr lang="es-ES" dirty="0" smtClean="0"/>
              <a:t>salud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59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39"/>
          <p:cNvSpPr txBox="1">
            <a:spLocks noChangeArrowheads="1"/>
          </p:cNvSpPr>
          <p:nvPr/>
        </p:nvSpPr>
        <p:spPr bwMode="auto">
          <a:xfrm>
            <a:off x="480405" y="2276872"/>
            <a:ext cx="584101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Aft>
                <a:spcPts val="3000"/>
              </a:spcAft>
              <a:buClr>
                <a:srgbClr val="F7901E"/>
              </a:buClr>
              <a:buBlip>
                <a:blip r:embed="rId2"/>
              </a:buBlip>
            </a:pPr>
            <a:r>
              <a:rPr lang="es-MX" dirty="0">
                <a:latin typeface="+mn-lt"/>
              </a:rPr>
              <a:t>Programa municipal </a:t>
            </a:r>
            <a:r>
              <a:rPr lang="es-MX" dirty="0" smtClean="0">
                <a:latin typeface="+mn-lt"/>
              </a:rPr>
              <a:t>incluyendo </a:t>
            </a:r>
            <a:r>
              <a:rPr lang="es-MX" b="1" dirty="0" smtClean="0">
                <a:latin typeface="+mn-lt"/>
              </a:rPr>
              <a:t>“Cruzada </a:t>
            </a:r>
            <a:r>
              <a:rPr lang="es-MX" b="1" dirty="0">
                <a:latin typeface="+mn-lt"/>
              </a:rPr>
              <a:t>contra el hambre”</a:t>
            </a:r>
          </a:p>
          <a:p>
            <a:pPr marL="285750" indent="-285750" eaLnBrk="1" hangingPunct="1">
              <a:buClr>
                <a:srgbClr val="F7901E"/>
              </a:buClr>
              <a:buBlip>
                <a:blip r:embed="rId2"/>
              </a:buBlip>
            </a:pPr>
            <a:r>
              <a:rPr lang="es-MX" dirty="0" smtClean="0">
                <a:latin typeface="+mn-lt"/>
              </a:rPr>
              <a:t>Uno o más proyectos </a:t>
            </a:r>
            <a:r>
              <a:rPr lang="es-MX" dirty="0">
                <a:latin typeface="+mn-lt"/>
              </a:rPr>
              <a:t>vinculado </a:t>
            </a:r>
            <a:r>
              <a:rPr lang="es-MX" dirty="0" smtClean="0">
                <a:latin typeface="+mn-lt"/>
              </a:rPr>
              <a:t>a:</a:t>
            </a:r>
            <a:endParaRPr lang="es-MX" dirty="0">
              <a:latin typeface="+mn-lt"/>
            </a:endParaRPr>
          </a:p>
          <a:p>
            <a:pPr marL="685800" lvl="2" eaLnBrk="1" hangingPunct="1">
              <a:buClr>
                <a:srgbClr val="F7901E"/>
              </a:buClr>
              <a:buBlip>
                <a:blip r:embed="rId2"/>
              </a:buBlip>
            </a:pPr>
            <a:r>
              <a:rPr lang="es-MX" dirty="0">
                <a:latin typeface="+mn-lt"/>
              </a:rPr>
              <a:t>Promoción de hábitos alimenticios para una cultura nutricional</a:t>
            </a:r>
          </a:p>
          <a:p>
            <a:pPr marL="685800" lvl="2" eaLnBrk="1" hangingPunct="1">
              <a:buClr>
                <a:srgbClr val="F7901E"/>
              </a:buClr>
              <a:buBlip>
                <a:blip r:embed="rId2"/>
              </a:buBlip>
            </a:pPr>
            <a:r>
              <a:rPr lang="es-MX" dirty="0">
                <a:latin typeface="+mn-lt"/>
              </a:rPr>
              <a:t>Cultivo de alimentos de </a:t>
            </a:r>
            <a:r>
              <a:rPr lang="es-MX" dirty="0" smtClean="0">
                <a:latin typeface="+mn-lt"/>
              </a:rPr>
              <a:t>autoconsumo…….</a:t>
            </a:r>
          </a:p>
          <a:p>
            <a:pPr marL="457200" lvl="2" indent="0" eaLnBrk="1" hangingPunct="1">
              <a:buClr>
                <a:srgbClr val="F7901E"/>
              </a:buClr>
            </a:pPr>
            <a:endParaRPr lang="es-MX" dirty="0">
              <a:latin typeface="+mn-lt"/>
            </a:endParaRPr>
          </a:p>
          <a:p>
            <a:pPr marL="285750" indent="-285750" eaLnBrk="1" hangingPunct="1">
              <a:spcAft>
                <a:spcPts val="3000"/>
              </a:spcAft>
              <a:buClr>
                <a:srgbClr val="F7901E"/>
              </a:buClr>
              <a:buBlip>
                <a:blip r:embed="rId2"/>
              </a:buBlip>
            </a:pPr>
            <a:r>
              <a:rPr lang="es-MX" dirty="0">
                <a:latin typeface="+mn-lt"/>
              </a:rPr>
              <a:t>Cuenta con </a:t>
            </a:r>
            <a:r>
              <a:rPr lang="es-MX" b="1" dirty="0" smtClean="0">
                <a:latin typeface="+mn-lt"/>
              </a:rPr>
              <a:t>comunidades certificadas</a:t>
            </a:r>
          </a:p>
          <a:p>
            <a:pPr marL="285750" indent="-285750" eaLnBrk="1" hangingPunct="1">
              <a:spcAft>
                <a:spcPts val="3000"/>
              </a:spcAft>
              <a:buClr>
                <a:srgbClr val="F7901E"/>
              </a:buClr>
              <a:buBlip>
                <a:blip r:embed="rId2"/>
              </a:buBlip>
            </a:pPr>
            <a:r>
              <a:rPr lang="es-MX" dirty="0" smtClean="0">
                <a:latin typeface="+mn-lt"/>
              </a:rPr>
              <a:t>Acta de cabildo con compromiso de implementación </a:t>
            </a:r>
            <a:endParaRPr lang="es-ES" dirty="0">
              <a:latin typeface="+mn-lt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979613" y="446088"/>
            <a:ext cx="5688012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b="1" i="1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24580" name="TextBox 180"/>
          <p:cNvSpPr txBox="1">
            <a:spLocks noChangeArrowheads="1"/>
          </p:cNvSpPr>
          <p:nvPr/>
        </p:nvSpPr>
        <p:spPr bwMode="auto">
          <a:xfrm>
            <a:off x="400844" y="1438275"/>
            <a:ext cx="50352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100" b="1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Municipio activo que desarrolla:</a:t>
            </a:r>
          </a:p>
        </p:txBody>
      </p:sp>
      <p:cxnSp>
        <p:nvCxnSpPr>
          <p:cNvPr id="7" name="Straight Connector 183"/>
          <p:cNvCxnSpPr>
            <a:cxnSpLocks noChangeShapeType="1"/>
          </p:cNvCxnSpPr>
          <p:nvPr/>
        </p:nvCxnSpPr>
        <p:spPr bwMode="auto">
          <a:xfrm>
            <a:off x="400844" y="1922530"/>
            <a:ext cx="5920577" cy="0"/>
          </a:xfrm>
          <a:prstGeom prst="line">
            <a:avLst/>
          </a:prstGeom>
          <a:noFill/>
          <a:ln w="25400">
            <a:solidFill>
              <a:srgbClr val="CC00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88640"/>
            <a:ext cx="3770313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Municipio  Acreditado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564904"/>
            <a:ext cx="2094880" cy="2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9"/>
          <p:cNvSpPr txBox="1">
            <a:spLocks noChangeArrowheads="1"/>
          </p:cNvSpPr>
          <p:nvPr/>
        </p:nvSpPr>
        <p:spPr bwMode="auto">
          <a:xfrm>
            <a:off x="2435225" y="36195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5102225" y="35433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7997825" y="3543300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21509" name="Subtitle 2"/>
          <p:cNvSpPr txBox="1">
            <a:spLocks/>
          </p:cNvSpPr>
          <p:nvPr/>
        </p:nvSpPr>
        <p:spPr bwMode="auto">
          <a:xfrm>
            <a:off x="395536" y="1628800"/>
            <a:ext cx="5729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b="1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Etapas de </a:t>
            </a:r>
            <a:r>
              <a:rPr lang="es-ES" sz="32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certificación</a:t>
            </a:r>
            <a:endParaRPr lang="es-ES" sz="3200" b="1" dirty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198" name="Title 1"/>
          <p:cNvSpPr txBox="1">
            <a:spLocks/>
          </p:cNvSpPr>
          <p:nvPr/>
        </p:nvSpPr>
        <p:spPr bwMode="auto">
          <a:xfrm>
            <a:off x="31801" y="10330"/>
            <a:ext cx="6234113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Certificación de la comunidad 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246313" y="39084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4913313" y="38322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7808913" y="3832225"/>
            <a:ext cx="68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0">
                <a:solidFill>
                  <a:schemeClr val="bg1"/>
                </a:solidFill>
                <a:ea typeface="MS PGothic" pitchFamily="34" charset="-128"/>
              </a:rPr>
              <a:t>3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6027779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35225" y="4819650"/>
            <a:ext cx="3167063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Proceso largo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433844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88640"/>
            <a:ext cx="6067400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Certificación de la Comunidad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55679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Comité local de salud activo</a:t>
            </a: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Diagnóstico participativo para definir prioridades</a:t>
            </a: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Plan de trabajo con base en prioridades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04344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</a:rPr>
              <a:t>Comunidad iniciada</a:t>
            </a:r>
            <a:endParaRPr lang="es-MX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6369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</a:rPr>
              <a:t>Comunidad orientada</a:t>
            </a:r>
            <a:endParaRPr lang="es-MX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309857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Desarrollar el Plan de trabajo</a:t>
            </a: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Formar a agentes y procuradoras de Salud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41617"/>
              </p:ext>
            </p:extLst>
          </p:nvPr>
        </p:nvGraphicFramePr>
        <p:xfrm>
          <a:off x="1323975" y="3861048"/>
          <a:ext cx="6496050" cy="243840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6496050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Embarazo, parto y puerperio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Alimentación correcta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Alimentación en el embarazo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pt-B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Micronutrimentos: vitamina a, </a:t>
                      </a:r>
                      <a:r>
                        <a:rPr lang="pt-BR" sz="16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hierro</a:t>
                      </a:r>
                      <a:r>
                        <a:rPr lang="pt-B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pt-BR" sz="16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yodo</a:t>
                      </a:r>
                      <a:r>
                        <a:rPr lang="pt-B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pt-BR" sz="16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calcio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Alimentación en menores de 1 año (lactancia materna  y alimentación complementaria)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Higiene personal 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Higiene de los alimentos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Producción de alimentos para consumo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Vacunas</a:t>
                      </a: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38" name="Picture 2" descr="https://encrypted-tbn2.gstatic.com/images?q=tbn:ANd9GcRXcOQvDKYZuFAGIzjQK2IPEP5Ym9oK9eDYmS-ubRkGSUksk5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02457"/>
            <a:ext cx="1512168" cy="9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data:image/jpeg;base64,/9j/4AAQSkZJRgABAQAAAQABAAD/2wCEAAkGBhQSEBQUEhQUFRUUFBQVFBQUFRQUFBUVFBQVFBQUFBQXHCYeFxkjGRQUHy8gJCcpLCwsFR4xNTAqNSYrLCkBCQoKDgwOGA8PFykcHyQpLCwqKSkpLCwsKSkpLCwsLCosKSkpKSkpLCwpLCwpKSksLCwpLCksLCkpKSwsKSksLP/AABEIARMAtwMBIgACEQEDEQH/xAAcAAABBQEBAQAAAAAAAAAAAAAAAQIDBAUGBwj/xAA9EAACAQIDBAgFAQYFBQAAAAAAAQIDEQQhMQUSQVEGEyJhcYGRoTKxwdHwQgcUUmJy4RUjorLSJDM0gpL/xAAaAQACAwEBAAAAAAAAAAAAAAAAAQIEBQMG/8QAIxEBAQACAQQCAwEBAAAAAAAAAAECEQMEEiExE0EiMmFRFP/aAAwDAQACEQMRAD8A9xAAAAAAAAAAAAAAAAAA5npjV+CPi/ocjPU6LpVUcq9lwSX1+pjqmo5vN+yKefnKtTh/HCGU6O7m9eXIZOYs53GWI10nn2VMW4lhyQkipjhsR4wRoax7GSiAMY1yHNDGhGcAzeADeqgAF9hgAAAAAAAAAAAZWrKMXKTslqxalRRTbdks2zjdubadR2WUVovq+8hll2unHx3Oqu08apVJyX6m3324GbOdxspXBFW1pTHRRyQiHIToSw7dFsOSAESFcRUhQCOwNEiQNAEW6MaJWiOSEaNoAkAG9TAAL7DAAAAAAAAAGP0h2puR3IvtNZ9y/uK3U2ljjcrqM3pFtnee5F9lavm/sczUndjsRWuRIqZZbrTwwmM1CpC2BCkXQJEiQ2KHpAYHJCqIqQyFhbCpC2AEsIxRGAMaGSiSsY0I0MoijmAjemgAF9iAAAAAAACDGYpU4OT4ad74I4HaWNc5Nt5tmv0j2rvS3U+zHLxfFnMzlcrcmW1/g49TdI2KhlySJyW4ckOQg5IAWJJFCJD4oZFSFFsAAILhYLAQBioRiMxjWOkMYA1gJIBG9NAAL7FAAAAGZt7aPVU7L4pZLuXFmlKVld6I4Hbu0+sqN8NEu5aEM8tR24cO7Jn4itcrsW425UachYkiGRHxBI6JJFCRQ9IZHofERCgRzAEh1hokSCwoXAyMaxRGIzJDGx0iKTEYYDWKIPTgAC+xQAAAYnSjaPV0t1az1/p/ucJKpdmp0jx/WVpO+SyXgvz3MWEsypnlutLhw7cUgIEKiCwekSRQyKJIjM+KHpDUiRICLEckCHxQ0QkLYVIWwEYIx9hoGYxrHjWI4jaGMkaGtCSMsAtgEHpgABfYgKO2sX1dCcuNrLxeReOZ6b4zdhCPjK3grL6kc7qOnHj3ZSOOxdT11f2IKLKdDGucpdnJO176vwLdBalLbW14TCjUiSKGaSKJUNgiRIYOSHpAkPjEcQtOiiRISKH2JEbYWwWFEDJDWOkMYA1jWxWNZFIgjHCWEDLAP3RQD0YAAvMYHB9PK96yXKK97s7w886aZ4mX/r/tRy5f1WOm/dzdGGT8S1BWRHRgSy1KzRPgSQRFEnixppYokQyLJIjKnxJoIjiiWKJOZ6Q9DUDYEVjQEAGsRiyGtkUtGiMW4jYjIAlxWxAjARsAN6OAAXmKDz3pjD/qJ+X+1HoRwvTOn/nt84x+VvocuX0sdPfzc3RQNghtyu0YlgyeBXiTQYJrEGSxZDAliNGpoEu8QRkO6y3EkjpMpBvHN1+lGqWUovtLW60un+aofHpHu0t6dtL5d7y+hLtv+OnwZ63p0O8hu8clW25Pfi75O6tfK+W6XNm7ZaqqlUd3JSknzSa489R3Cz2llwZYTddAxjKdXaUIuzemtuHD6liFVSV1mc7NOerPZ7EGuQ1yIg9sa2N3hrkIz3ICPeAQenAAF9iA5LppR7UHzi16P+51phdLqF6Kl/C/Zr7pEM5vF14brOPPWxlySpqyK5VasSwZNBleMiaDBJZgyRMgixK9ZRjqk7Ow55Gt3SLamMlTUXHTjzMKfSn9NS1pX3ZrJNabslwf5kQ4zaG8n2rvTM5fEV92V7JrO8WrrNWvZlv4Px8tHDpZ2eVnH43dqXvzT74v8T8iXH7QbptfypezRg1sR+fnn6ljrrwXgl6NHbj9eVvik1Z/G3TxT7LfBN+drD4Ytyrwle3Vxk2/6rJL85GbKpd2XGy9WS4Wp8T5u3lHT3ud7jjldLGXFjl4sdNh5xafWaPWztZJp3v5DtnbXcKaerluKz4ylZWXJcTn+ucuzfX43yjxXnp6mph5Rk12b7julm8+djjy8W5dKvP0+5dOzjVuI5HN4jHTpQlUbS0tC+l2la/PPTvNfA47finzMzKauqx8sLjdVbkxu8NcxspkS0e5AQOoBEaetAAGiwgVtpYfrKU484u3is17lkApy6u3kuKjaRUbOh6U4Dq68uUu0vB/3uYEkUrNVrYXc2RMmhMq7xNCQOqypkOPoOUbrVcOfgPiyptPDJreedv06XJ4ftHXi/aOS2rUV3fJ+68TDrV8835/c1dpYd2c92y3mrXzys+XeYNaavoaF5PDWvL4MqxJ6D7KvfPNeF19iLA9qrBNXTenlx7uPkbWGhazst5zlrZ2cbrW17WT9EVrn5cPm7cvxU9+/i819CWlLJW8jTxeEd1JpXfDRN2tw/pb78jPdFX3rq3G2iWmaV8kr+x04+bfla4uqtus4npS4er5s0aWPUI55L1b8uLMulXtolmtXnbw4MsUmln7v8yLsu4vZyWePR1TrsRLfcXGMcoU5cVz1+JnQ7Jx6itxpxayaeTXkZFHENq0Fd838K98yKpGcW5S3HJrWVRRlksrLdS8jO5+LV28/wBRw9t3Lt2ccQrDJ1jlNnbavk2a0cYmUqpyr8q4pn9aKI3uoABosIGF0m6UxwiSUd+pJXUb2SWl5Px+Runm/wC0OjKGJU2uzOCUX3x+KPun5nPkyuOPhZ6Xjx5OTWTO2108VbdVWkoWv24ScteDi1p5mTLaMX8LT8ORjY9XZkTxPVVFLgnZ+DyKndb7at48cP1dlGrcmhIzaFe6LkJDJdgyDH4hJKLt2ms2r2z1sLCYrit5StmtO4ljZLupYWS7rltoShvKFa6ipt7zzsmlklwzWveYG0KUb9hxa7jvFBVZylJJxj2Ypq65ydn5FTaVCjSi5OEF4QjdvuyLHy/Wlz5vrXl528mmtU7nRYKrGdNTVt7evOLspKT3m3HnxefB9xSxtSVV3slHgkvdvizOcbN24ZZe67yVwut1LLiy9+nV4nC1GoyceNk021zTSvbO9r9zRT3rQd3urtOLlk3lbL0b77X8c+OLquCSnKySyy4XutMr/RciF1nJ3lm/0+FkkorTRJeSFOO+hjhlb/izUe7U3Vdq7bfc0red75eXAtUqq5pPwTf+q5Tp1U8rPyaT900TUsSo83bWMlZ+TTaZaxvb4XZncMe2+WhKcF/3ajSfCU2k/JWuJLGYSlayU7/pjvKS782k0O/fKTgt5yims91Sa8WldeVrEM+jsK27KPGye47K2dpKLWWj+yOHNkz+pytu8ZGcsXFzbgmot9lN3aXe0a+FxZZp9BEtKkvNJlmXRJxXZqX8Y/VFG6ZsxySYepcCpuyp5SXnwAjpPb6KAANBiA89/aDjFUq9VfKnFNf1Szb9GkehHlnT6i4Y2UuE4xkvTdfvFnLl9LPTfu4jHJxvc5jbFe0H4r5nVbTqb2vkc/idlubtzv7IrSarUytyjY2HjN6nF9xt06hw+xMQ6b3JZcPB8jqaGIHUMa1FMlVQz1iVzJoVkJ0XacbKyX4zP2vsyVWK7n8+Js4BpxX5xJsTGO5Lnk/Rk8bZe50xz7Ltwm1KKp01TjF9YklKWW6k1fs8W7W8O8oY7Y/VwvlbeefdZWfg+B11eiusk3ZppZNJ5pJFHH4Xei+yrpKz5c2WPl8yVe+bepXK7Eq/HDdvrucLSatn3X4EeIwO44xeV43V8s1b55+aNrA7DcWnzb9fxFWhTfWKVZykn2W5NyajnZq/LI75SY4+3XLWOPmqlOm3He0afa+/uja2dgVWWibXDin9h9DDwbnKEk0mlnld2Syi82neQstkNuMo/Epp5ZZN5kL1El17lR/6MZ4nmUuJ2Q6VScEl2qbqU4u7zV0013te/cbPRyh/l7yVk+H0+ZBgNidq8nJu1rttuy4XfddeZu0aKirJZFTPPfpQzy7qfuitZEiiDgckGdiMEpAaKpgR0T1UAA0XnweV9OMV1mIn/LJxXhHL5pnqh5l0w2NKnXlL9M25RfDtO7Xim/kcuX0tdNZ3OTVK74d1xHh7XmlfmvmWKkfYT96cVZpPwZWauLjukVBdYpw0qcv4uHmdDgNm7sUpyvK2dtL8TD27FfoeTe8ucZIv7Hx1WvTblbsu11q8r37h/SE131uLBRfBDv3GPIoRrVI8L+DLCx38Sa8UR069y9h6G7fddvkOnOXK/n9yotoLmSwxiYGbPeb+F+xEqFRvhHxzfoi08UhP3i4FT6NG0Gnrwdl+XsZ+J2XHl6l+OKtk0L1qY7nlfs7lb7Y+F2PG+cV6G5RopIjUFwZLEijPCenYmuVVIkVQAtRY5O5WUx0ZjC0gIVUACeqgAF9gAoba2Yq9GUHrrF8pcPsXwFZs5dXceM4jBuM2muLVu9aogrYZPkd90u2Fm60FdNdtcpWyl4PicB15Uyx14a3Fyd82x9obOTTVl4WMajCthm3Ti5QebjZ38Udn1iZG0rkN6d9bY+zMZVnrSlFcN7L5mvm1Z2XuTWSRXr1bCTkk9of8OhyIMVshKN4SlF9z+jIsVtynTecldfp1foU63SKVTJWhHm1n/YerT+TGeGj0fjGo5RqOTlF2eeXsbksFBLs5eZzOy6yjdwTbers8/M03jajWUfV/YdqMx36XZNrJ5/MS65GZ/izTtNbt8k3p6l1NtaETqZxQqiQxT5D7vkCKVSJIzK+bEcmhktxmOUykpvmPjJ8wC8piFXfYAHs4ABfYIAAAEavqeW9MOi06FWVSnFulJtpr9DesXyXJnqYko3VnmnqiOWPc68XLeO7jwhzvxz5Cb7Ot6cdE1Rn11GNqcviSWUJfSL+fkcpFXKuU1dNTjz7puI62Jsrs57aePrVezQyXGf8Ax5eJ0dTZ0Jak2GwcI5JWRH06a7nIbJ6GVW96pJLjb4n5tnSUdgQilxfebikkVsRiEFtp44Y4mRoqK4C0FfPKxh7Q28oNpXnL+GP1fAqU5V6v6N2/C/zYpE/k+o0tuQjKMoqzb0Ss8/oWdk0mqSTvdFfC7LnazlFeCv7so7a2dXh2o1Zbq1irLLxQeIMplfy06F1mglim9EV9jUacqcZXbyzu2y3VhFaO3mPSBiqS5WFeL5r0I5VObK0sTnqBLbrp8GNVRFSpjOSbGqvN8EvcC20OvXMDPdGT1b8gFseXvwABfYYAAAAAAAbUpqSakk01Zpq6aeqaOXx/7PKE7um5U3/9R9Hn7nVAKyX2ljnlj6rzDaXQrEU3lDrFwlTzfnF5mBjsLOi2qicLK7Uk45a3zPbirtDZdKvHdqwjNZ6rNXydnwOV4p9LOHVZT28OqYnK/wCMpxwtWu/4I93xPxfA9K2j+zS3/jzW6tITvdJaJSWvmjHq9DsXDJUr98JRf1ucrhZ9LmPNhl9uew/R6FNd5PdLIi2hKtSe7UpTi/504+l1mU/3WdTi7fy3+ZCx2mck8LSx8Kbe/wCVs36Gfjdq9blCnK3NtL0Q6OCjHgSU8tEvNBo5yKWDxbp9lRaLm/KXEOoV7smiNC/wxYVPW7JI0EOTHKQjhvVInp0iJSzLFMilD+rQD0Aje0AAGiwAAAAAAAAAAAAAAAAAABBjKalTkpJNbryautHwZ5ftFWTtkAHDl+l3pfth4lZkAgHJbIKACMXC4gCSh0HmW6IoCpxMkKAEU3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AutoShape 6" descr="data:image/jpeg;base64,/9j/4AAQSkZJRgABAQAAAQABAAD/2wCEAAkGBhQSEBQUEhQUFRUUFBQVFBQUFRQUFBUVFBQVFBQUFBQXHCYeFxkjGRQUHy8gJCcpLCwsFR4xNTAqNSYrLCkBCQoKDgwOGA8PFykcHyQpLCwqKSkpLCwsKSkpLCwsLCosKSkpKSkpLCwpLCwpKSksLCwpLCksLCkpKSwsKSksLP/AABEIARMAtwMBIgACEQEDEQH/xAAcAAABBQEBAQAAAAAAAAAAAAAAAQIDBAUGBwj/xAA9EAACAQIDBAgFAQYFBQAAAAAAAQIDEQQhMQUSQVEGEyJhcYGRoTKxwdHwQgcUUmJy4RUjorLSJDM0gpL/xAAaAQACAwEBAAAAAAAAAAAAAAAAAQIEBQMG/8QAIxEBAQACAQQCAwEBAAAAAAAAAAECEQMEEiExE0EiMmFRFP/aAAwDAQACEQMRAD8A9xAAAAAAAAAAAAAAAAAA5npjV+CPi/ocjPU6LpVUcq9lwSX1+pjqmo5vN+yKefnKtTh/HCGU6O7m9eXIZOYs53GWI10nn2VMW4lhyQkipjhsR4wRoax7GSiAMY1yHNDGhGcAzeADeqgAF9hgAAAAAAAAAAAZWrKMXKTslqxalRRTbdks2zjdubadR2WUVovq+8hll2unHx3Oqu08apVJyX6m3324GbOdxspXBFW1pTHRRyQiHIToSw7dFsOSAESFcRUhQCOwNEiQNAEW6MaJWiOSEaNoAkAG9TAAL7DAAAAAAAAAGP0h2puR3IvtNZ9y/uK3U2ljjcrqM3pFtnee5F9lavm/sczUndjsRWuRIqZZbrTwwmM1CpC2BCkXQJEiQ2KHpAYHJCqIqQyFhbCpC2AEsIxRGAMaGSiSsY0I0MoijmAjemgAF9iAAAAAAACDGYpU4OT4ad74I4HaWNc5Nt5tmv0j2rvS3U+zHLxfFnMzlcrcmW1/g49TdI2KhlySJyW4ckOQg5IAWJJFCJD4oZFSFFsAAILhYLAQBioRiMxjWOkMYA1gJIBG9NAAL7FAAAAGZt7aPVU7L4pZLuXFmlKVld6I4Hbu0+sqN8NEu5aEM8tR24cO7Jn4itcrsW425UachYkiGRHxBI6JJFCRQ9IZHofERCgRzAEh1hokSCwoXAyMaxRGIzJDGx0iKTEYYDWKIPTgAC+xQAAAYnSjaPV0t1az1/p/ucJKpdmp0jx/WVpO+SyXgvz3MWEsypnlutLhw7cUgIEKiCwekSRQyKJIjM+KHpDUiRICLEckCHxQ0QkLYVIWwEYIx9hoGYxrHjWI4jaGMkaGtCSMsAtgEHpgABfYgKO2sX1dCcuNrLxeReOZ6b4zdhCPjK3grL6kc7qOnHj3ZSOOxdT11f2IKLKdDGucpdnJO176vwLdBalLbW14TCjUiSKGaSKJUNgiRIYOSHpAkPjEcQtOiiRISKH2JEbYWwWFEDJDWOkMYA1jWxWNZFIgjHCWEDLAP3RQD0YAAvMYHB9PK96yXKK97s7w886aZ4mX/r/tRy5f1WOm/dzdGGT8S1BWRHRgSy1KzRPgSQRFEnixppYokQyLJIjKnxJoIjiiWKJOZ6Q9DUDYEVjQEAGsRiyGtkUtGiMW4jYjIAlxWxAjARsAN6OAAXmKDz3pjD/qJ+X+1HoRwvTOn/nt84x+VvocuX0sdPfzc3RQNghtyu0YlgyeBXiTQYJrEGSxZDAliNGpoEu8QRkO6y3EkjpMpBvHN1+lGqWUovtLW60un+aofHpHu0t6dtL5d7y+hLtv+OnwZ63p0O8hu8clW25Pfi75O6tfK+W6XNm7ZaqqlUd3JSknzSa489R3Cz2llwZYTddAxjKdXaUIuzemtuHD6liFVSV1mc7NOerPZ7EGuQ1yIg9sa2N3hrkIz3ICPeAQenAAF9iA5LppR7UHzi16P+51phdLqF6Kl/C/Zr7pEM5vF14brOPPWxlySpqyK5VasSwZNBleMiaDBJZgyRMgixK9ZRjqk7Ow55Gt3SLamMlTUXHTjzMKfSn9NS1pX3ZrJNabslwf5kQ4zaG8n2rvTM5fEV92V7JrO8WrrNWvZlv4Px8tHDpZ2eVnH43dqXvzT74v8T8iXH7QbptfypezRg1sR+fnn6ljrrwXgl6NHbj9eVvik1Z/G3TxT7LfBN+drD4Ytyrwle3Vxk2/6rJL85GbKpd2XGy9WS4Wp8T5u3lHT3ud7jjldLGXFjl4sdNh5xafWaPWztZJp3v5DtnbXcKaerluKz4ylZWXJcTn+ucuzfX43yjxXnp6mph5Rk12b7julm8+djjy8W5dKvP0+5dOzjVuI5HN4jHTpQlUbS0tC+l2la/PPTvNfA47finzMzKauqx8sLjdVbkxu8NcxspkS0e5AQOoBEaetAAGiwgVtpYfrKU484u3is17lkApy6u3kuKjaRUbOh6U4Dq68uUu0vB/3uYEkUrNVrYXc2RMmhMq7xNCQOqypkOPoOUbrVcOfgPiyptPDJreedv06XJ4ftHXi/aOS2rUV3fJ+68TDrV8835/c1dpYd2c92y3mrXzys+XeYNaavoaF5PDWvL4MqxJ6D7KvfPNeF19iLA9qrBNXTenlx7uPkbWGhazst5zlrZ2cbrW17WT9EVrn5cPm7cvxU9+/i819CWlLJW8jTxeEd1JpXfDRN2tw/pb78jPdFX3rq3G2iWmaV8kr+x04+bfla4uqtus4npS4er5s0aWPUI55L1b8uLMulXtolmtXnbw4MsUmln7v8yLsu4vZyWePR1TrsRLfcXGMcoU5cVz1+JnQ7Jx6itxpxayaeTXkZFHENq0Fd838K98yKpGcW5S3HJrWVRRlksrLdS8jO5+LV28/wBRw9t3Lt2ccQrDJ1jlNnbavk2a0cYmUqpyr8q4pn9aKI3uoABosIGF0m6UxwiSUd+pJXUb2SWl5Px+Runm/wC0OjKGJU2uzOCUX3x+KPun5nPkyuOPhZ6Xjx5OTWTO2108VbdVWkoWv24ScteDi1p5mTLaMX8LT8ORjY9XZkTxPVVFLgnZ+DyKndb7at48cP1dlGrcmhIzaFe6LkJDJdgyDH4hJKLt2ms2r2z1sLCYrit5StmtO4ljZLupYWS7rltoShvKFa6ipt7zzsmlklwzWveYG0KUb9hxa7jvFBVZylJJxj2Ypq65ydn5FTaVCjSi5OEF4QjdvuyLHy/Wlz5vrXl528mmtU7nRYKrGdNTVt7evOLspKT3m3HnxefB9xSxtSVV3slHgkvdvizOcbN24ZZe67yVwut1LLiy9+nV4nC1GoyceNk021zTSvbO9r9zRT3rQd3urtOLlk3lbL0b77X8c+OLquCSnKySyy4XutMr/RciF1nJ3lm/0+FkkorTRJeSFOO+hjhlb/izUe7U3Vdq7bfc0red75eXAtUqq5pPwTf+q5Tp1U8rPyaT900TUsSo83bWMlZ+TTaZaxvb4XZncMe2+WhKcF/3ajSfCU2k/JWuJLGYSlayU7/pjvKS782k0O/fKTgt5yims91Sa8WldeVrEM+jsK27KPGye47K2dpKLWWj+yOHNkz+pytu8ZGcsXFzbgmot9lN3aXe0a+FxZZp9BEtKkvNJlmXRJxXZqX8Y/VFG6ZsxySYepcCpuyp5SXnwAjpPb6KAANBiA89/aDjFUq9VfKnFNf1Szb9GkehHlnT6i4Y2UuE4xkvTdfvFnLl9LPTfu4jHJxvc5jbFe0H4r5nVbTqb2vkc/idlubtzv7IrSarUytyjY2HjN6nF9xt06hw+xMQ6b3JZcPB8jqaGIHUMa1FMlVQz1iVzJoVkJ0XacbKyX4zP2vsyVWK7n8+Js4BpxX5xJsTGO5Lnk/Rk8bZe50xz7Ltwm1KKp01TjF9YklKWW6k1fs8W7W8O8oY7Y/VwvlbeefdZWfg+B11eiusk3ZppZNJ5pJFHH4Xei+yrpKz5c2WPl8yVe+bepXK7Eq/HDdvrucLSatn3X4EeIwO44xeV43V8s1b55+aNrA7DcWnzb9fxFWhTfWKVZykn2W5NyajnZq/LI75SY4+3XLWOPmqlOm3He0afa+/uja2dgVWWibXDin9h9DDwbnKEk0mlnld2Syi82neQstkNuMo/Epp5ZZN5kL1El17lR/6MZ4nmUuJ2Q6VScEl2qbqU4u7zV0013te/cbPRyh/l7yVk+H0+ZBgNidq8nJu1rttuy4XfddeZu0aKirJZFTPPfpQzy7qfuitZEiiDgckGdiMEpAaKpgR0T1UAA0XnweV9OMV1mIn/LJxXhHL5pnqh5l0w2NKnXlL9M25RfDtO7Xim/kcuX0tdNZ3OTVK74d1xHh7XmlfmvmWKkfYT96cVZpPwZWauLjukVBdYpw0qcv4uHmdDgNm7sUpyvK2dtL8TD27FfoeTe8ucZIv7Hx1WvTblbsu11q8r37h/SE131uLBRfBDv3GPIoRrVI8L+DLCx38Sa8UR069y9h6G7fddvkOnOXK/n9yotoLmSwxiYGbPeb+F+xEqFRvhHxzfoi08UhP3i4FT6NG0Gnrwdl+XsZ+J2XHl6l+OKtk0L1qY7nlfs7lb7Y+F2PG+cV6G5RopIjUFwZLEijPCenYmuVVIkVQAtRY5O5WUx0ZjC0gIVUACeqgAF9gAoba2Yq9GUHrrF8pcPsXwFZs5dXceM4jBuM2muLVu9aogrYZPkd90u2Fm60FdNdtcpWyl4PicB15Uyx14a3Fyd82x9obOTTVl4WMajCthm3Ti5QebjZ38Udn1iZG0rkN6d9bY+zMZVnrSlFcN7L5mvm1Z2XuTWSRXr1bCTkk9of8OhyIMVshKN4SlF9z+jIsVtynTecldfp1foU63SKVTJWhHm1n/YerT+TGeGj0fjGo5RqOTlF2eeXsbksFBLs5eZzOy6yjdwTbers8/M03jajWUfV/YdqMx36XZNrJ5/MS65GZ/izTtNbt8k3p6l1NtaETqZxQqiQxT5D7vkCKVSJIzK+bEcmhktxmOUykpvmPjJ8wC8piFXfYAHs4ABfYIAAAEavqeW9MOi06FWVSnFulJtpr9DesXyXJnqYko3VnmnqiOWPc68XLeO7jwhzvxz5Cb7Ot6cdE1Rn11GNqcviSWUJfSL+fkcpFXKuU1dNTjz7puI62Jsrs57aePrVezQyXGf8Ax5eJ0dTZ0Jak2GwcI5JWRH06a7nIbJ6GVW96pJLjb4n5tnSUdgQilxfebikkVsRiEFtp44Y4mRoqK4C0FfPKxh7Q28oNpXnL+GP1fAqU5V6v6N2/C/zYpE/k+o0tuQjKMoqzb0Ss8/oWdk0mqSTvdFfC7LnazlFeCv7so7a2dXh2o1Zbq1irLLxQeIMplfy06F1mglim9EV9jUacqcZXbyzu2y3VhFaO3mPSBiqS5WFeL5r0I5VObK0sTnqBLbrp8GNVRFSpjOSbGqvN8EvcC20OvXMDPdGT1b8gFseXvwABfYYAAAAAAAbUpqSakk01Zpq6aeqaOXx/7PKE7um5U3/9R9Hn7nVAKyX2ljnlj6rzDaXQrEU3lDrFwlTzfnF5mBjsLOi2qicLK7Uk45a3zPbirtDZdKvHdqwjNZ6rNXydnwOV4p9LOHVZT28OqYnK/wCMpxwtWu/4I93xPxfA9K2j+zS3/jzW6tITvdJaJSWvmjHq9DsXDJUr98JRf1ucrhZ9LmPNhl9uew/R6FNd5PdLIi2hKtSe7UpTi/504+l1mU/3WdTi7fy3+ZCx2mck8LSx8Kbe/wCVs36Gfjdq9blCnK3NtL0Q6OCjHgSU8tEvNBo5yKWDxbp9lRaLm/KXEOoV7smiNC/wxYVPW7JI0EOTHKQjhvVInp0iJSzLFMilD+rQD0Aje0AAGiwAAAAAAAAAAAAAAAAAABBjKalTkpJNbryautHwZ5ftFWTtkAHDl+l3pfth4lZkAgHJbIKACMXC4gCSh0HmW6IoCpxMkKAEU3//2Q=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AutoShape 8" descr="data:image/jpeg;base64,/9j/4AAQSkZJRgABAQAAAQABAAD/2wCEAAkGBhQSEBQUEhQUFRUUFBQVFBQUFRQUFBUVFBQVFBQUFBQXHCYeFxkjGRQUHy8gJCcpLCwsFR4xNTAqNSYrLCkBCQoKDgwOGA8PFykcHyQpLCwqKSkpLCwsKSkpLCwsLCosKSkpKSkpLCwpLCwpKSksLCwpLCksLCkpKSwsKSksLP/AABEIARMAtwMBIgACEQEDEQH/xAAcAAABBQEBAQAAAAAAAAAAAAAAAQIDBAUGBwj/xAA9EAACAQIDBAgFAQYFBQAAAAAAAQIDEQQhMQUSQVEGEyJhcYGRoTKxwdHwQgcUUmJy4RUjorLSJDM0gpL/xAAaAQACAwEBAAAAAAAAAAAAAAAAAQIEBQMG/8QAIxEBAQACAQQCAwEBAAAAAAAAAAECEQMEEiExE0EiMmFRFP/aAAwDAQACEQMRAD8A9xAAAAAAAAAAAAAAAAAA5npjV+CPi/ocjPU6LpVUcq9lwSX1+pjqmo5vN+yKefnKtTh/HCGU6O7m9eXIZOYs53GWI10nn2VMW4lhyQkipjhsR4wRoax7GSiAMY1yHNDGhGcAzeADeqgAF9hgAAAAAAAAAAAZWrKMXKTslqxalRRTbdks2zjdubadR2WUVovq+8hll2unHx3Oqu08apVJyX6m3324GbOdxspXBFW1pTHRRyQiHIToSw7dFsOSAESFcRUhQCOwNEiQNAEW6MaJWiOSEaNoAkAG9TAAL7DAAAAAAAAAGP0h2puR3IvtNZ9y/uK3U2ljjcrqM3pFtnee5F9lavm/sczUndjsRWuRIqZZbrTwwmM1CpC2BCkXQJEiQ2KHpAYHJCqIqQyFhbCpC2AEsIxRGAMaGSiSsY0I0MoijmAjemgAF9iAAAAAAACDGYpU4OT4ad74I4HaWNc5Nt5tmv0j2rvS3U+zHLxfFnMzlcrcmW1/g49TdI2KhlySJyW4ckOQg5IAWJJFCJD4oZFSFFsAAILhYLAQBioRiMxjWOkMYA1gJIBG9NAAL7FAAAAGZt7aPVU7L4pZLuXFmlKVld6I4Hbu0+sqN8NEu5aEM8tR24cO7Jn4itcrsW425UachYkiGRHxBI6JJFCRQ9IZHofERCgRzAEh1hokSCwoXAyMaxRGIzJDGx0iKTEYYDWKIPTgAC+xQAAAYnSjaPV0t1az1/p/ucJKpdmp0jx/WVpO+SyXgvz3MWEsypnlutLhw7cUgIEKiCwekSRQyKJIjM+KHpDUiRICLEckCHxQ0QkLYVIWwEYIx9hoGYxrHjWI4jaGMkaGtCSMsAtgEHpgABfYgKO2sX1dCcuNrLxeReOZ6b4zdhCPjK3grL6kc7qOnHj3ZSOOxdT11f2IKLKdDGucpdnJO176vwLdBalLbW14TCjUiSKGaSKJUNgiRIYOSHpAkPjEcQtOiiRISKH2JEbYWwWFEDJDWOkMYA1jWxWNZFIgjHCWEDLAP3RQD0YAAvMYHB9PK96yXKK97s7w886aZ4mX/r/tRy5f1WOm/dzdGGT8S1BWRHRgSy1KzRPgSQRFEnixppYokQyLJIjKnxJoIjiiWKJOZ6Q9DUDYEVjQEAGsRiyGtkUtGiMW4jYjIAlxWxAjARsAN6OAAXmKDz3pjD/qJ+X+1HoRwvTOn/nt84x+VvocuX0sdPfzc3RQNghtyu0YlgyeBXiTQYJrEGSxZDAliNGpoEu8QRkO6y3EkjpMpBvHN1+lGqWUovtLW60un+aofHpHu0t6dtL5d7y+hLtv+OnwZ63p0O8hu8clW25Pfi75O6tfK+W6XNm7ZaqqlUd3JSknzSa489R3Cz2llwZYTddAxjKdXaUIuzemtuHD6liFVSV1mc7NOerPZ7EGuQ1yIg9sa2N3hrkIz3ICPeAQenAAF9iA5LppR7UHzi16P+51phdLqF6Kl/C/Zr7pEM5vF14brOPPWxlySpqyK5VasSwZNBleMiaDBJZgyRMgixK9ZRjqk7Ow55Gt3SLamMlTUXHTjzMKfSn9NS1pX3ZrJNabslwf5kQ4zaG8n2rvTM5fEV92V7JrO8WrrNWvZlv4Px8tHDpZ2eVnH43dqXvzT74v8T8iXH7QbptfypezRg1sR+fnn6ljrrwXgl6NHbj9eVvik1Z/G3TxT7LfBN+drD4Ytyrwle3Vxk2/6rJL85GbKpd2XGy9WS4Wp8T5u3lHT3ud7jjldLGXFjl4sdNh5xafWaPWztZJp3v5DtnbXcKaerluKz4ylZWXJcTn+ucuzfX43yjxXnp6mph5Rk12b7julm8+djjy8W5dKvP0+5dOzjVuI5HN4jHTpQlUbS0tC+l2la/PPTvNfA47finzMzKauqx8sLjdVbkxu8NcxspkS0e5AQOoBEaetAAGiwgVtpYfrKU484u3is17lkApy6u3kuKjaRUbOh6U4Dq68uUu0vB/3uYEkUrNVrYXc2RMmhMq7xNCQOqypkOPoOUbrVcOfgPiyptPDJreedv06XJ4ftHXi/aOS2rUV3fJ+68TDrV8835/c1dpYd2c92y3mrXzys+XeYNaavoaF5PDWvL4MqxJ6D7KvfPNeF19iLA9qrBNXTenlx7uPkbWGhazst5zlrZ2cbrW17WT9EVrn5cPm7cvxU9+/i819CWlLJW8jTxeEd1JpXfDRN2tw/pb78jPdFX3rq3G2iWmaV8kr+x04+bfla4uqtus4npS4er5s0aWPUI55L1b8uLMulXtolmtXnbw4MsUmln7v8yLsu4vZyWePR1TrsRLfcXGMcoU5cVz1+JnQ7Jx6itxpxayaeTXkZFHENq0Fd838K98yKpGcW5S3HJrWVRRlksrLdS8jO5+LV28/wBRw9t3Lt2ccQrDJ1jlNnbavk2a0cYmUqpyr8q4pn9aKI3uoABosIGF0m6UxwiSUd+pJXUb2SWl5Px+Runm/wC0OjKGJU2uzOCUX3x+KPun5nPkyuOPhZ6Xjx5OTWTO2108VbdVWkoWv24ScteDi1p5mTLaMX8LT8ORjY9XZkTxPVVFLgnZ+DyKndb7at48cP1dlGrcmhIzaFe6LkJDJdgyDH4hJKLt2ms2r2z1sLCYrit5StmtO4ljZLupYWS7rltoShvKFa6ipt7zzsmlklwzWveYG0KUb9hxa7jvFBVZylJJxj2Ypq65ydn5FTaVCjSi5OEF4QjdvuyLHy/Wlz5vrXl528mmtU7nRYKrGdNTVt7evOLspKT3m3HnxefB9xSxtSVV3slHgkvdvizOcbN24ZZe67yVwut1LLiy9+nV4nC1GoyceNk021zTSvbO9r9zRT3rQd3urtOLlk3lbL0b77X8c+OLquCSnKySyy4XutMr/RciF1nJ3lm/0+FkkorTRJeSFOO+hjhlb/izUe7U3Vdq7bfc0red75eXAtUqq5pPwTf+q5Tp1U8rPyaT900TUsSo83bWMlZ+TTaZaxvb4XZncMe2+WhKcF/3ajSfCU2k/JWuJLGYSlayU7/pjvKS782k0O/fKTgt5yims91Sa8WldeVrEM+jsK27KPGye47K2dpKLWWj+yOHNkz+pytu8ZGcsXFzbgmot9lN3aXe0a+FxZZp9BEtKkvNJlmXRJxXZqX8Y/VFG6ZsxySYepcCpuyp5SXnwAjpPb6KAANBiA89/aDjFUq9VfKnFNf1Szb9GkehHlnT6i4Y2UuE4xkvTdfvFnLl9LPTfu4jHJxvc5jbFe0H4r5nVbTqb2vkc/idlubtzv7IrSarUytyjY2HjN6nF9xt06hw+xMQ6b3JZcPB8jqaGIHUMa1FMlVQz1iVzJoVkJ0XacbKyX4zP2vsyVWK7n8+Js4BpxX5xJsTGO5Lnk/Rk8bZe50xz7Ltwm1KKp01TjF9YklKWW6k1fs8W7W8O8oY7Y/VwvlbeefdZWfg+B11eiusk3ZppZNJ5pJFHH4Xei+yrpKz5c2WPl8yVe+bepXK7Eq/HDdvrucLSatn3X4EeIwO44xeV43V8s1b55+aNrA7DcWnzb9fxFWhTfWKVZykn2W5NyajnZq/LI75SY4+3XLWOPmqlOm3He0afa+/uja2dgVWWibXDin9h9DDwbnKEk0mlnld2Syi82neQstkNuMo/Epp5ZZN5kL1El17lR/6MZ4nmUuJ2Q6VScEl2qbqU4u7zV0013te/cbPRyh/l7yVk+H0+ZBgNidq8nJu1rttuy4XfddeZu0aKirJZFTPPfpQzy7qfuitZEiiDgckGdiMEpAaKpgR0T1UAA0XnweV9OMV1mIn/LJxXhHL5pnqh5l0w2NKnXlL9M25RfDtO7Xim/kcuX0tdNZ3OTVK74d1xHh7XmlfmvmWKkfYT96cVZpPwZWauLjukVBdYpw0qcv4uHmdDgNm7sUpyvK2dtL8TD27FfoeTe8ucZIv7Hx1WvTblbsu11q8r37h/SE131uLBRfBDv3GPIoRrVI8L+DLCx38Sa8UR069y9h6G7fddvkOnOXK/n9yotoLmSwxiYGbPeb+F+xEqFRvhHxzfoi08UhP3i4FT6NG0Gnrwdl+XsZ+J2XHl6l+OKtk0L1qY7nlfs7lb7Y+F2PG+cV6G5RopIjUFwZLEijPCenYmuVVIkVQAtRY5O5WUx0ZjC0gIVUACeqgAF9gAoba2Yq9GUHrrF8pcPsXwFZs5dXceM4jBuM2muLVu9aogrYZPkd90u2Fm60FdNdtcpWyl4PicB15Uyx14a3Fyd82x9obOTTVl4WMajCthm3Ti5QebjZ38Udn1iZG0rkN6d9bY+zMZVnrSlFcN7L5mvm1Z2XuTWSRXr1bCTkk9of8OhyIMVshKN4SlF9z+jIsVtynTecldfp1foU63SKVTJWhHm1n/YerT+TGeGj0fjGo5RqOTlF2eeXsbksFBLs5eZzOy6yjdwTbers8/M03jajWUfV/YdqMx36XZNrJ5/MS65GZ/izTtNbt8k3p6l1NtaETqZxQqiQxT5D7vkCKVSJIzK+bEcmhktxmOUykpvmPjJ8wC8piFXfYAHs4ABfYIAAAEavqeW9MOi06FWVSnFulJtpr9DesXyXJnqYko3VnmnqiOWPc68XLeO7jwhzvxz5Cb7Ot6cdE1Rn11GNqcviSWUJfSL+fkcpFXKuU1dNTjz7puI62Jsrs57aePrVezQyXGf8Ax5eJ0dTZ0Jak2GwcI5JWRH06a7nIbJ6GVW96pJLjb4n5tnSUdgQilxfebikkVsRiEFtp44Y4mRoqK4C0FfPKxh7Q28oNpXnL+GP1fAqU5V6v6N2/C/zYpE/k+o0tuQjKMoqzb0Ss8/oWdk0mqSTvdFfC7LnazlFeCv7so7a2dXh2o1Zbq1irLLxQeIMplfy06F1mglim9EV9jUacqcZXbyzu2y3VhFaO3mPSBiqS5WFeL5r0I5VObK0sTnqBLbrp8GNVRFSpjOSbGqvN8EvcC20OvXMDPdGT1b8gFseXvwABfYYAAAAAAAbUpqSakk01Zpq6aeqaOXx/7PKE7um5U3/9R9Hn7nVAKyX2ljnlj6rzDaXQrEU3lDrFwlTzfnF5mBjsLOi2qicLK7Uk45a3zPbirtDZdKvHdqwjNZ6rNXydnwOV4p9LOHVZT28OqYnK/wCMpxwtWu/4I93xPxfA9K2j+zS3/jzW6tITvdJaJSWvmjHq9DsXDJUr98JRf1ucrhZ9LmPNhl9uew/R6FNd5PdLIi2hKtSe7UpTi/504+l1mU/3WdTi7fy3+ZCx2mck8LSx8Kbe/wCVs36Gfjdq9blCnK3NtL0Q6OCjHgSU8tEvNBo5yKWDxbp9lRaLm/KXEOoV7smiNC/wxYVPW7JI0EOTHKQjhvVInp0iJSzLFMilD+rQD0Aje0AAGiwAAAAAAAAAAAAAAAAAABBjKalTkpJNbryautHwZ5ftFWTtkAHDl+l3pfth4lZkAgHJbIKACMXC4gCSh0HmW6IoCpxMkKAEU3//2Q==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46539"/>
            <a:ext cx="1152128" cy="1731339"/>
          </a:xfrm>
          <a:prstGeom prst="rect">
            <a:avLst/>
          </a:prstGeom>
        </p:spPr>
      </p:pic>
      <p:sp>
        <p:nvSpPr>
          <p:cNvPr id="19" name="AutoShape 12" descr="data:image/jpeg;base64,/9j/4AAQSkZJRgABAQAAAQABAAD/2wCEAAkGBhQSEBUQEBIVEBUVFBQQFBAUEA8PEBAQFBAVFBQQFBQXHCYeFxkjGRQUHy8gIycpLCwsFR4xNTAqNSYrLCkBCQoKDgwOFw8PGikcHBwpKSksKSwpLCkpKSksKSksLCksKSkpKSkpKSksKSkpKSksKSksKSwpKSkpKSkpKSkpKf/AABEIAOEA4QMBIgACEQEDEQH/xAAcAAABBQEBAQAAAAAAAAAAAAAEAQIDBQYABwj/xAA8EAABAwIEBAMGAgkEAwAAAAABAAIDBBEFEiExBhNBUSJhcTJSgZGhsRRCBxUjM2JyweHwFlOC0WOi8f/EABoBAAIDAQEAAAAAAAAAAAAAAAECAAMEBQb/xAAlEQACAgICAQQDAQEAAAAAAAAAAQIRAyESMQQiMkFRE2GBFDP/2gAMAwEAAhEDEQA/AM9V05a4tIsQoF6BxtwuQTIweqwUjLFY2jZCVoYnBcEoCUuFBU8UqhCcEoyLikqbK/oKvZZCCVW9HVJSNG8oKlXtNLdYegrlpaGqTxkUyjZbVDOqGuio33CHkbYrdjlaObmhTsnoJLPA73H0v/RMxd1iHdGujJ9M4B+6bTe23+YfdNxZ12uB6kN+cgH9U012DG+hSdUoKYnKwpHXS3TEt1CD7przouSPUCByHVLGmybp0SUgfEpEyJSIjDVxKVNKhBC5NLlxTVAC3XJEigLCaykEjSCLryvi7hYxOL2DTcr1tC4hQNlYWuF1kkrNcZcWeAPbZcAtPxVw0YHFwHhP0WasqWjdCXJC2ShNunJSwVpRUEyEDVJG5KxkzQUNStJh9asXSyq8oKjZAVm8oqlHStuLrOUFQr+lluFfjnTM2WCaIXk2033Hr0UOPSHlvd1GR/xDmORU8dioeIYvA8e8GgfFzQtc9xMONVKiQJUszMri3tom3Vq6KH2Klum3XXUASBI9ICucVAgkm6dGmSbp0aUKLCJSXUURT7ojCppXEppKgBCkS3SKAOsuSrlCBq5IlWY0gGLYW2ZhaR0XkHEGCOp5CCNOhXtyouKcBE8R01A0KSSLIT4s8XIShqnrKUxvLXCxBsoLqk3J2cFIGqIFSNcgwkrJLI2lrrKvAunBIxuzWYfi+y0uH40Li5XndNIrSCaym0LxXyeoNkD23BVfxDWBrWAnU8sW625gJ+yytHxCY/zfBPxjFOa+GT3Wsc4esl7fJaFk9NGaWH1Wa2M6D0Tlnm8QhvguPDp9FKOJmq9ZomZ+LKy8XBUv+p4+q5nFMZNk35oC/wCXJ9F4EjjooaSrbJ7JU0gsnUlLopnjlD3IEfunRlMedUrCoKWERTyVDE5PLkQi3SXSZl2ZEAqVJmSZ1CDkqZzFygA5cquHGAd/oim1gOxWNSTNrhJdha4ob8Qu/EI2IYT9IOAW/bMHr6Lz1y9xxSESxuYeoXjeM4eYpHNI66eirkjXhn8AQXXTLpCVWaqJmOSCXVRApLoBosaep6qeXEdFVmTRLG0vNkOuxuN9Er6091ZMrTymk3HT1AJTKTDmDdrnnudB8Ar+SgL4GDIGgXIBZ4m3OuoSvLFB/CylrnO5jrA2vfY9lGaggbkFbCOmjyMu+7iNbjLY+qsabBI3CzwD5ENN/QqKXJ6I4qKtnms1Y7uo21pvutzjf6PmSAmmdkf7hPhcew7LzbEmPheYpGljwbEHdF3dMaDi+jWYTxIWEare4XjzJm2cbH7LxKKqsdFd4ZjJYdCmjJx6Ey4lM9UqgWnXboehUbJ0PgGONmZy5TfseoU1RSljrbjcHuFthPkcbNheNhkUyeZkLGpAFaZybnLuaogEuVQhJzUnMTcq7KiAdzFybkXKBMG3HSOqKh4pLd9VjzUXUbpz3XLO9SPQ4uNW9VLJxswDQX+i8z5ycZSjbEeOD+D0D/XBJ0ACjnngqf3zLnuHFpHyWGhlR0FbbZG2ThFdF5XcDMeM1LLY/wC3J19HAfcLKYhhcsDss0boz0uNHfyuGh+C0lFjBad1pKXFI5mcuZrZGndrhcevkimg7R5iCmlbLiPgewM1H42buh3ez+T3h5b+qxrSGgvfs3p3PuoPRbD1A9RUZRt/0ho8TcDobfdC1dYZHXPwHQKJkape+zZFcUXtLjrr9/mtHh+POcR4jbtfRYSMn0+isaKQtO5+axZ8SaLaUj0mmk5n+dURX174slj5E9QdwqbhivDXtJdodDrdW3GUBYA8asdZzX7gm2oPmqMaccb4somqkolBJx5JFM4e22+x6eiJxRjMVhL2NyzxjQ++O11hKqbM8nXU7rY8E1rYfMuIJ8rdFqyeS4Y0mNLHFK0tmEqInwvMcgs5un90VTVOy1nGGCiWpbOBeOSwcPcd1IWZxHBTAc7TmjLsod1B7FasU+cbKmvk0eCYkRZei4LXiZmR3wN149QVOoXoPDeJhhGYXB20ur4OjPmhyVGvjgtopRCuimDvE03BUoK3p2jgyVNoYIU4RJ4KcmFI+Uu5SkXKEI+WuT7LkSHgAeuDkwBK0armHdHgapzV1rJUCEzAkzJoOi6ygUStqLIqDECDoUBlSFGiGuw3iZzdCfqi8XwODEGaWhkvmEjQLOd/5G/m9d1h2SkK0w/Giw7qB62jI4rhMlLMYZm5XDY7tc3o5p6jzUAcvVKipp6yPlVLQ62rXXs9h7td0WWxH9Hsgu6keJme44hko8vdd9PRJKP0aYZb9xm4rIiNyHqaWSJ2SWN0bvdc0t+V9/gnwuWTJEvv6LWmqMvVbXA+ImPZ+HqPHE8ZSD08x2K8/hRtObOGuizJ8JWNSmqZc4/wW+ndnjBlgPiZIBmLR2eB99lFhFI4uBDLDuSQtRg3GYji5b9W2tY6q7oWQStzRANvva9wfRTgssW0/wCFLnKCfJf0p6iNxh/d38jc39ANSgaKl5hMMrAI5Ry3NDj4X9DYjRwKs5qwhzogRnaC5otpIBuLdD6dFVT1JJDmWBfoA82Ye7XHcdQDuDZafGdeiS2Z5JraMbjmDPoal0Dze1nMf0ew7H7j4LRYDieVjHNNix4PwIWlrsCjqnNpaslxDQ+GoaRzY77xSEaO6a9dOqxuM8K1FDJkH7VrvYe0G5F9Lt6Fb3raBGamqfZ61UVDXQtqI9j7Vuju5QIxId0PgMhZRNe8B8cjbShpIdC+2uYHZZ6eps5waSW3OUncjpdHJlcKOVPGuTNa3Eh3UzcQHdYsVrlI3ESq15RW8ZtW1wUrakLFx4qUXDjCtj5SFeM1nOHdcs5+t1ys/wBKBwZ5FdPBU9ThskRtKxzD/E0hQtVJ1FKxcy66TKuGqgbJWhOLkjU611A2JKU0uBUcqEfVFh1BIUSIHpvmhm4g0i4On1B7EIiKoa7ZwJ9QUaDY9lYQj6XHnNsLkW1+PdAGJDmP6lCixSNzQ8Rxys5dQxsrTplcA4Dz16oTFOBIpQX0Lsrv9lzrsN+jXbt+KycMhab9lb4djTmHc33Guu+iDinpjJ79JQVFO+N5jkaWOboWkWI/zunGo0W4q3irblmhzAbPjcObGe4FtR/DqsTj2EPpiLnmMfcslAIDrbtI/K4dR6LHkwUzRGZC7EbBWmEcYmLY28wsVPUklQc891dHxY0GWZJUzcO4ie6YTZ7uBBuflZHYniUkc8c0beY2/MDTGXsAPtMItsblU3DdMPC5wzk2s3Ui69Ch4iNOcj2ADQZgQRf3bhWOC5J/RS5a67CZq9sdQ2VoJY9kRacznln7PxMcTsQbrQ1jW1cPhPjZ4mnz7XVbBjccg1aCDvbrdWdGGRSDl2bmIaW2691bSejHNap/Bn8KqXtE2puWgOBO9jre/ZVbzqVrccoWxvc8dRdzTbcixH91kXbrFmi4UmZf2clSLlQAVddNXXUIPzrkmU9lyJD0+oo2SDLIxrx2IBWF4l/RoDeSk8J35ROh/lPRb8JwXXorUmuj57qKd0biyRpa4aEEWN0xq9q4n4Riq2agMkA8MgGvo7uF5DjGDS00hjlblPQ7tcO7T2VbjRrhkUgYJ8Z7qIPSgpS0dI26EmYikx7ESFPU0gvtb7oCopyNifvb4q9kiCEqYU6YKAaHiB8bskvjb0P5gPXqtFDO14u0gg6rJ1dLfbdQ0te+J2ht5dCmasCdaZsJI0lJ7RJ6beZ6Kvpcea72vCfojI5LHM2zr7joQkotRfUFY5mt7XPzVxj87J8NqDMMpY0SMfaxMjSLDzuCR/yVBRuDyMpAI6ONlUcacSAs/CQuzagyOBuNDfIO+tifQKcbYZS+jKxQukflaL/YDuVrKDhSEtGe5O5N9T8NgFVcM0+hJsCXW1IGltN1ssNqmwnwkOcdC4i7QDuBfdSTadIa01bBxAKdvNh8dtCbfux72nyuharFmyRhjTckgk9gDe90bHUCOYhnsuF8nQa6gf51U2J8P5mianbv7TR0PeyArdbFwmqc23b+ivoMccJGvADvEDY7Fo0Iv5hUOGYTO42IDATludC0K0GG8sgO1IGirlLgrK5y1s0mOQvflkaSWuZmZfct1JbcaFw/oqqHCZHjwgHS9g4XOoGg+KbHXPDOXmOW9wL6A9x2UbZnDYkLLKcZO2Y9j6igcx2Rws+2bJYhwHp1+CGWnhqBUQtc95ZPARaT8z4ydNe4P+aqgrR43W6m+mg1QyQSVoCYMlDVI1inZDcKkYG5ZXI38OuUIejBKkCVdooFQOL4LFUxmOZuYdDs5p7g9EalRCeK8V8ISUj7+3GT4ZAP/V3YqgC+g6ymZIwxyND2kWLSLgryjizgt1OTJDd8e/8AEzyPcearcTTDJemZhq5wTA7unh/RKaFshezyUNREjHC6inb4QUQlY+mCrq3Db6hX2RQmBFOiNJmQddpsUTT4o5osD8xeyuKvC2u6Knmwcg6G47dVZafZW1OPQkmJvO73fMq3wnDPCHO3OvoOiqGUWoBHUK9p8UDLW0IJ0PUf4UJfoaEnfqDocKvdw0ABJdsBbYIWOvJNi7XsipMZuNydNtvos9ibC4jJuN7dEqQ0pNbNBDUa3Jue62PDWOj2CV51QUEj7Znn7LXYNEyL8tz6m/zSuIy9S2ehwTtJOlx5C+hshcYgvJuNh0ta42sg48Sby3SQjlltmyNzXa9pO7ezr/PVH1OIQSQF7Wlj2kXcTfN0IKryLlGijLBpWV/4VL+FTYawInnhZOBmsnwzCjISwPDDluLm2a24Sx4MHyCNpJJBuDuCBqPRDipANwbHoVLSYwY5GyA3IN7dwdwnjGPTQGI+jDQLgjuD0KkY8AIfEMTD3F2uqD56koK9ETLX8QFyqucVynFBPTUqRKugVCqOSWyZNPZUuIYpbqg3QUrDqnEAOqo67GBqLqjxHHOl1TS1hduVW5WXxx/ZDjFCxzi6PS+7enwVG5hBtsr0vQ9TTB47HuomX9FVze65r73b3SzQlujh8eijy9kw9jmG/hKV0FlC52t1Iyb/AOHdGiWNfEh5IPijb3URGqFDplZJR3UcmGq2ypHKWSkyvgw4DcXRkNK29yFP07JrRrZTZND84zaADyAsEWJQwZnHyFhqT5IGepaDpqR27+qSnY6RwJ+A6AIMNltBM6Qj8jG2s3pfuT1RVTNs1tw0b6nxH3rKENsLBIqpOzLkyOWvgkinIRTa1BAJwVZSHCrTvxQQITggSg38SETStc++UXsLk9AgaKmEkjWFwbmOXMdACdr/ABWs4emFI6SnqW2EgNnaXa8C2U+qaMbAykyOXKz/ABjf8C5W/jX2LZv1FNLYJ732VJiuIWBVzYpBimJgDdYzFMXJNgUzGcWJNgVSc1VPZrxwrbJJJSU0SFIDdOsoWsc1ykBQ+dPY9QVpD36qH9XtPS3porKnpbo9mG6JHkSCjOPwfq11/I/9qulprGzhYrYnDioJsHLv7i6KyIhkw0j+Iee/zXFi0NfwyQ0GHMTbxNdltm/hPZVgoXXyuabjtuFapJ9AtATGEpk7C23nrdHupCPL6aIeSDUZtbbdrdrIjJgz2EC4F+99vkEoDj137ADT4I9tMchaBe5AHkL7oyCkDW6i5+ySUlEDkkVUOFE+Q7qzp4AwWHzUr3KEvVLm2VSk2Sgi+u3X0TCVHnTS9ATiT3S3Q/NTmyJbG4k4KeCoA9OzpbJxCAUdU4g6SxfqbAE9TbQE+dgqsSqeJ10rlQyhYRm81yXKlScx/wAZ6dX1FgsLj+Kbi6vcaxCwK89xKrzPXRkzNijbIpHXNyonBPD08NukNjQ1hSmRPMXZcyicUbQjBtSdFZUVGp6XDvJW9NS2WfJmS0gJC0dNZWLIxZRMCcX2WJzbHocYAp4YAgX1CWLECEVMFF1HSAoYYUI5XOMZsWgBw/Na5I+ydT4iERJXvA6PjdpltYjoRfzW3xXbZnzfBnThrZyS+51s0i2nkPJczhQMZd4HiLhc2NmjYq2diLGWAaBqfAN/UlWMWLRsiIEfjI1cbGxWtNR7KuUn0YWXCwy5BvoB226qslNlpcSlzEu3J3Wfq2rDOXKTaLk/sEcmFq4vUUlRYKIdKxXO0Q7pwpXyRfhHvJ/aZ7AeVlRxVN07VKy7Hj5FgZ1zahQtF9k8QkdFU5oueFoIbVWXGsUDoieiHmhcOiKaZW8bRZ00+a+tiBcDvbcKyw83WbaxzCMwLfVaHCJlRmdaNGLHqy45a5J+ISLLyZfxRZ8QS6FYZ8niK33EdLoV5zM+zyPNd1nEwsKa9H0dMXIGj1K1GGNCoyZFE1DqXC/JWsOFDsjabLZFh4WV5GxGV/4ABNMNkfLKFXzzqpkQxzrIaWZMlnUJN0g9COfdKF1kilEHtlIWjZVZ4g1o2ZY2621WZGpAWmw+PJKLt8NrHt7Oq3+GtszZ3pFRi9KWgaWdcE210OyDp2S7RxPfZxc538Pax3WkqaYZJHx7gbnUBURqpvaZJqBqAtWRbKovRDVQ5iQ32rElhFrWVDUvV5VcVEjxRN5gaWGQaEjzWbllus8uPwOkwSZyrqqZG1LlT1MiMUaMatg0zydOiIo6cGN781smXT3rkoRyTnENc3vb6J3T0dGK4rRaUk/RaKhpQRqsLT1FnLS4bi1husuXFXRatmtgwppGyZDhkbZml+wDj/yDSR9VDQ42CEmK1txosnNwYJ421RTcSVjXuGX8p+h3QdFV5VWV09nqD8YtEovJsGNKEeJqf1iuWY/WHmuS/hY3JHuuP0l2leR49T5JCV7jXQZgvNuLsFuCQF1TzsHTMjR1dle0mLWWQc4sdY9EbTVayZ8TltG6E0baHGvNFtxzzWUpprork31C5zjKJdUWaVuK36rnSXVFTAhW9O5RWI0l0OIXBS5UnLTC2MSFSZU0hQAkDrPaT0IP1W/xeBgYydpy2IJA1zNPRefOC2kEAkpGPa/YZXC97EabLf4b7iZsy6ZVVeKDlvIBDXEGw+SHNSyOPMGAZgiZKdrYw6Qg5SdB1A7qhxXEea7QWaNgr82Xgv2V44cmUtS25J7m6BlYrd7ULNEuepG3iikqtlST7rSVcOioKtlitEJFuONMfFQnKHEaHY97JJqNSQ1t2tb7t/qUSXXCpnNqRtKB9PYomnaUW6C5UzKVNLOqHi6J6OS1kZU1F2qvGicZriyzNc2PknSKTEyb3VfzVZV5VQ4rq4o0qOc8hJzEqhzLlbxBzPrCbZY/ib2SlXKM5CPI8Y/elDQbrlyWXRqiXdCrymSLlzMvZoiFx7o+FcuVBGTpy5cmFGuTClXKEI3LScK+xJ8Fy5avE/6FOb2gWObFZxy5cm8v3ImDpjCoZFy5ZTQAVWyzlf1XLlfjLoAUG6sotly5JmNg8dPj90WzZcuWSZAOdDjdcuWjCLl9pXVirHrly6sDnDFy5crSH//Z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50" name="Picture 14" descr="https://encrypted-tbn1.gstatic.com/images?q=tbn:ANd9GcRAARo5k99Cm99o9GsatpSALu1dnHAKr_SDazKQbU1oq_HYUNdVH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67" y="4869160"/>
            <a:ext cx="116246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6" descr="data:image/jpeg;base64,/9j/4AAQSkZJRgABAQAAAQABAAD/2wCEAAkGBhASEBUQEhIQEBQVEA8QDw8PDw8QDw8QFBAVFBQQEhQXHCYeFxkjGRQUHy8gIycpLCwsFR4xNTAqNSYrLCkBCQoKDgwOGg8PGCkcHBwpKSwpLCwpLCkpLCkpLCkpLCkpKSkpKSwsLCksLCkpKSkpKSwsLCwsLCwpLCwsKSkpLP/AABEIAOEA4QMBIgACEQEDEQH/xAAcAAABBQEBAQAAAAAAAAAAAAAEAAECAwUGBwj/xAA+EAACAQIEAwYDBgMHBQEAAAAAAQIDEQQFEiExQVEGEyJhcZEygaEUQlJiscEVktEjNFNy4fDxBzNzgrMk/8QAGgEAAgMBAQAAAAAAAAAAAAAAAQIAAwQFBv/EACYRAAICAgICAgICAwAAAAAAAAABAhEDIRIxBFETQSJhMnEUI/D/2gAMAwEAAhEDEQA/APRoVeQu8AXUsyPfM5nI6nAPdYXegEKw/fbgcgqJoxqXJupsZ3f2J9+SwcdhyZLTzA41giNYKA1Rc0iFSkuIykJSICjYy2tqhbnHb5cgsyMrqWnbqrfPijYN2OVxMOWNSGuSGsIsKxxriGsQgrkZslpIVEQhQ3uRqy2HZXUewjHB5MiyTIijGR2rw854SrCnvKUJJexwfZWU8BSjQqU5d5Vq7Jb3u/6HrNTApwavZtcQXC5LBNTlao18LstiW6r6IqB4/D024ENO4bmLTqq34dynuiua2WQeiucLoEVPxL1NDSCNeL5gGQZ3VPpERV3r6IQAbOelibofvQGNXYenVMVnSoKVazLO9vuCz4CjU2IBhXfXZfcBiwmnMKYKL4VLF8KoDrLIzCmRo0IVSzvAGNUkqw1iOJoYOv44v8y/U6Y47BSvUius4/qdkbPH6Zh8lU0MIVhzQZhhxCIQRCoTIVEQhRKINV6BbRWoCtDJg8aA8qNi5zRCpO24KQbZOrUtC/kZuXxq6m5bRe6Rpa1KNzPx+OUY2W8nskiqbHgimM9VWT5LYukUYWnpjvxe7LHMg4p8AJz3CatXYGoRuxX2MuiXyEE6EIILOEpzsWU3ch3exZFGA6jLR77jRJRQRB3MsjMhpHiKMWNlkZFTZNMJGWqTJ94VXHsQlGv2dpaqyfKKcn+iOtMns3hNNLVzm7/JbL9zWOngjxgcjyJcpv8AQhCFcuKBCG1CuAg5CpwJXIVeAAoHk2QqVLIskVuNxR0DxZZLgRnGw8WAYGqUHybRTTwaTu931YbURRKQjQ6ZCZVOLLmOiUGwKpB2L8JSsrljW5ZJWQKI2U6xA32+n1+oiAOQRKIosspxOedYlGI8CROCIIxWJRQ+gSQSCaJIVh0iBHSCMvw0qtRU4+snyjHmwOtV5L/g6zsmqSpWj8d71G+MujXkPiipyoTNNwhaNqlSUYqK4JJL5CZMR1KOMQ3G3LBEohXYexMRKIRSIVWWMFxVVJMWTpBirY0KqfMTauY743u/chHFuM023bgZV5CumjW/GfaZs1Ig6dmExldXQPXjzNLM69FlkUzpEadUtTB2HoGlAYJlEqnAWgpkIcQbMqt7Uo8ZcX0jzYSlZNvkZtCblJ1Ob2j5RIEt/hdLoMX9yxEsJxqgE6NkBxxcHzQVSqpnMTOs0yekmkQRJMYUmiViKRfCBCFegaSCHEBx9Fzi4JtXVm1xsRkitmdiszjNulS8X45Lh52fPgzf7P4twqQS33UX5p7GNluTxpJqKte6XzOq7I5RK/fTVkrqCfN8NXohsabmuI2VxjjbkdYhxhHWOCIQhEAIQirE1tMb+aSA3SsKVuijH13FbGXGcpdfVhjk3xYNCpd387GPJLkzdjjxRbGjFLhfzYPicJCStwDHLYyMVjNM9Po18xJKKRZjUpPRdlmLlCXdT/8AWXJo1aiMBYhT26XafTc18HX1LS+KLsMvop8jHTsqqxsKnWLq0ARxLGqKU7DFUItlNNlsQoDVAeaVLQ0rjJ2+QsFQ2+QPiKmurbktjSUbKwqGetDXERsOMKcG+wjj8Neb9UidDL503aT1eYRV7T0ktTqRjG/xO4U8XGaTVmmrqS3TXU4yieglOTVSIwjsSjTJQiWpGijKQUCyIw6IElYbuyUUTsSiIrlSOoyGq3Ss/uvSvS1zm0ze7Nt6Jf5l+hdg1Mz+Urx/0bFxXICOgcomK5XJ7FdO/MhC6dRJXZl4zE62lbZO/wDqyzHYjdRXz/YGlNab358t17mXLNt0jVigltljkZdPFeKSe1pP2e6YT9oRzud42NGoqkpRipWg7uyTl8F/XdGeT+zdihbpnT0q6Zh9qpKEY1ektL9Gv2a+po4CtFQXom3zvzA83w0cT/ZO9tSnJxaT8L24hkrjQ+NcJ8n0jNynF6k5N2Vr3fKP+2b+FxMW7rj1vsZ88npRjpva9kknecnySb5+hk5di3B2u3FSlFSkrN2s7fUVJw7LHwz3R20aye3Moqx3MvLsw1VIrlff2NqsjXjlziczPi+KdA1x5VHpb8mO4ljaSWrhdX9LjUVWZ2U0m5OTNZ9BdzBNqHDiirUGqBdlmgQ3eCCQ8IrTk6bg038megZMqfcQ0ppaVs1ZryHeGhbeK9idCm72W3RHFi3ez0uVqa0qDYxLNIoQsS0mo55W4jxQ4mxRiUWS1FVwXHZpSpK85JdFxlLyiluyN0FRvoNcjp8mhGFJJuN34pbrZvl7WPPsHUrYmV7OlST5/HP16LyOpw1CyHwzp3RX5OK1xs6S5g4/PlrcYSsltdfefN+hfC/D5MErZHRlvpcH1g2vpwL55ZSX4mbBjxwleTfo0cozLvVJPdxtv1T6+wXVlZGVlGCVDW9Tlq0223SV+nHiU5tmzUktM7cb6XZv1HWXjjuXYssCyZmsfRPM6fh1Rcr8Hp6PZ+hkY/OZRl3MYRUdO1ScpKOuNvBaKb4NBGAzOMq2luW8XsmlGNt7vm3yMjOcRCniL1IuMW4bq8tUIxkvC27X339DHkl+LcWbIYpKajJfsppY2U9cJzld6opU492o+Him7vi+J5tmuJrVP/zumlZuOutOcp6ZXUoJze6v4tls1c7/ABvaugp3p0LJvxTnO8vVRj/UzauXUJVHWUIuU7vWt3ve9unHkVYs0sbfLdl+Xx/kqlX/AH6COyucz+x0YTqa56EnLd8G0t+eyW4+a55OnGUoVYrxQitK3acl8V+EmlPb8osPgErPb0As+7G1JPv6LcldynRlJ7N8ZQvt8hlK22XcUkldjZnm0mqMtTupN6r8JW2NCGNqVZa5tyf0u+Lt5nPRhLT3c04tcpKzTNTLbxtxt+hHsu1FaR0+Ahps2+a+R1s5XSfkjk8roOq7b8Nzpm7Wj0VjbgVROF5kuUy6KIVo6nYnSew0FxZeYwWjXcW4P5eaCnG4HmMHbXHihsNjvCpNpxfG3JgXphfsK7tjj/a6f4kIaheRzDhC19UbeqQPhs0oOTjGcXJcr7+tuJ59WrY2q7SqRgukIb+7ZVDs4r6nqcvxtty9+Rxk4o9G4ykqPVVWXUXfI8014ymrQr1PJStNfUUa+OntKvNL8ijD6pD80VfCz0PE5lSgrznGK6ykkvqZGI7aYdbQ11n+SO38zsjnMN2fu7y1Tf4ptyfuzdwOQJcgc76HWOK7B551i621OKop8145+72XsaWUdmFfvKl5yfGU25SfzZr4HL4x5GlCIVG9sSWWtQ0Ph6CikkgynEqgi+DL0Y5MtjEmiCY7mWFLHaFGLK+8LYMHZOiqphL7+G/XSr+4NXytS+JKXk+HsaSY1xXBMKySRx2b9hqNVeGKpvk4q36HJvIcXg5eJOtQb8Wl+On+dJ8V1R62yivRTW6K3iNePy5LT2cVh66lFNNNWTVrWsa+ArbXcZONt5W2t19DJznKnQk6lNXpN+OH+HJ/fj+XqvmbGXY3ZSX09rAxqnTNU3yjcejJ7Q5dHRKV00lqhtut+CfMzcswE5/DF+r4HV1nGq9oqysuGzlzLqVJrl7F8MSezHl8mUfx+yeWYZUYdZPi/wBgrBxcm2xQw7kHU6KjwNcY0cucrdvshKFtidrImoW3FUVxiuwSa2Zzn2TTUs21B3vFPbV1OncQCvg7u4klZbFgv2NdfqIl9l9fcQNhpHD08CFU8CaUMKWxonGUTvPIZTyxMso5YuhrRolkKIygK8jBqGCSDadK3IlCBckWpUUylZKnEsIIe45WWwmXKYHGZJ1QpitBbrFM8UBV8UAVswittSXlcDnQ8cVm1SxF2GQqnP4XGLqHwxYYyFnjNZVRawCFctVYs5FLhQU5lcplLrFU65LIoixkVKLT6HP4XDKEnHlfqaleq3wM6WHlqu3t0/qUy2zZiuKqzWoxSS02S6BVOYBJ2h7D0apsxy0c/NH8jbpVC+MkZdGYSotl6ZkaCJ4yPBkozhLgweeGugGtSlDfe3kG2RJM2O4K50DMpZq487h1DOKctm7EtEcWhdyxBP2qn1QiUgWzkdI8YllhKJyaOzY6iSSGsOggJDpkNQtQSFuobUV6haiEojUnZgmMx8YRc5OyX16JLm/IfH1dMW+m5m5RFV6nfT3hBtUo8tX3qj8+S9Adui6EE9voeng8Tid23hqXRf8AemvN/dXkjQw/ZLCLjDV+aUpNv53CcQ5NXU9PlpWxHBY5Jbu7va/pt+w3FLtFjm6/F1+kTq9mKVv7OU6T8m5x+af7Mp/hGJh+GqusHv8Ays06eKu9t1t9WHUmmMoRZleaa73/AGc99qlH4lKP+ZNfqTWZR6r3R0/dpqxTLAw46IeuiN/0D8T+mVrPF9o5qWbp7J39Nxni5v7s7c3olb9Dqo0UuFvZE3EPwv2H/IiuonJwzCK4/UhLHJ78v1OlxeAp1FacVL1W/wAnxRzubdiY1WtNarShfx04NeNdNXFIR45Loux5sT/lor+3p7L5l9LEGlgMoo0oKMYRVlbhx9eplZ5h9Fp09ru0o8r9UWwfFbM+WpytdGhRxBoUcWjkKeOqeQTTzOfQvUzJLGdjHEIk3F9Dk45vLp9Sf8cl0+pZzRV8bNzEZdB8NjMxGX6QKee1vu02/dg1XMcdL4aEv5WI5RZZGMkHd0/P3GMzvMx/wZfyr+ohbQ9M2bDWJsgzEbBWEM2RcgDCkxXI3EyBJXE5EbkZMhCrF01KLj1TRy+Bzb7LHuJxltUdpxV04t7N9OLv6HTykYOd0E035MW6L4egTMO1M4Vp0JQnFxdnK8XdcpRXRrdDU8+jsk5Ky21RdvV2NHtdlEamGp4yHxQpQcrffpNK9/OL39LnNYandXLGvYYStHW5Vn8JWjGSdrOW/ibXDZ72vudJh8wXJnnCwS4rZ8VbZh+FzKrSj47zSdrr4kv3Fvj0LPGpHotPHeYVDEpricfhM1Vk14kw7+Kxts16PZoujkMssJ0LxBF4k56OZb8wqnmaYVksV4TXVcm5mZDFxfMteMQ3IrcC+XEeNBPdq/ruVYeupMLgwdhba0Azyum23pXyEsnpfh/U0khnIbZXYHHK6S+5H2uXwwlNcIx+UUTTJhsBFQ8iVhMa5LAMONqECw0YCkM2MM2ZjYOyDGchXAEYVxmMAI7ZCTE2VzkQJCrMwM6rWg+trGpisQkc7mFbV6CrstidP2Txang4wlZ6dVKSe6ceSflZmfiezKg26U0o/gmnt5KS/cF7H4q06lPqlNeq2Z0GIqF16Kdxejn505Qe6XqncnGrCSts+oswqHNYqq9Wzad9rbMFWW8tHTxhp3i7eXJlkavVHJ4v+K0fHFRrU3vokvEl5SW5TQ7fRT0Vqc6MujTa90O8M0VxzwerO4jW8yaqsw4Zi3FT0y0tXUrOz+ZbTzdcipxaLU0+jcp15BEa8mYsMw+QTTx76gJTOlwUmuZr0atzk8Pmlg6nnT5WLIzRmnjbOn1IqdRXMaljnLi/kF0sTFlvMoeNo0VIe4IqyGeKsHkLxYW5EXMCeNJxrpg5B4MI1CB+9QgWSjLZBk7kWUmkpkyGonNFUoisZFqYzZQ6rRGeKQLDRZOYHicSkiFfFozMRVcgWWRiV4rEOWwFWWwS4g+JaSBZckVZLX04mHneL+aOoxNU4vDVLVoP86OlxGILTPJbM/MKpkYKGuvFfmuFZhWF2dp3qOfQsghMjpHeUWnFKy4WBq3ZHCzmqkoRb9CzAvY0oSvsdCMtHJmtg2IpKnC0Y7LgkYuIymE05SppN9Nn9DqalrWAa0LkdPsEZNdHDYzByg/A5eSe5Zh6WI2ulv1ujexMVF3a4HM9qe1CUNFFpTezf4UZ5Y4+jdiyZJaTsJxmYqg0qkoL0mn7rigjD53F8Gn6M80qV1fVOTnLm27shLNGvhuvQqeBPo6UU6/Ls9dp5uupdDO7Hjq7Q4hcJv2TJLtRil96/rBC/BIV0ezx7QeY/wDG0+Z43T7aYhcVCXqmv0ZtZF2xhVn3dVqjJ/BLjBvo2+DFeGaK3LGuz1Gnj78y37Zbe6OZ0VEtp+y/1Bqvefj+jF4SEcoP7Os/jkfxCOO0z6r6iJxkH/X7O8bGchNkNQBBSK5Mm5FVSQrGRCaQJWpIvnUBqlQrZYgWpAHmi6rWQDWrgLUhqtSxnYqqXVagBXmMkMDOp4k/Nfqa1fFmHVe5OtimXpFEuyWLr3Nrs/C0PVnL95dnX5FT8KLoIz5Xo6XCvY06LsvMAwtOyuHJbXf/AAaUc+Wy29yrF4inTi5zkoRXGUmkjlu0P/UGjQvCl/bVOFovwRf5mea512ixGJlerU25QTtCPoiOXo04vFlPb0jp+1nbuE706HDg6nX/ACnCV8Y277kGl19iLprzBXs6UMfxqolcq78it1ZF7or/AGyLoIYWUJv7B3OXVjd5Lqwh4Yi8NL1CUvFP9lPesaTT4om6b6EdJCpqXTOq7H9rpUZKjWk5UntCcnd0nyTf4f0O/qU9W63vumt00eKtHc/9OO0f9p9jqyupf3eUnwl/h36PkVTh9or6Or7qXQc3vsb6CKqYbRpsjIQjKzSQkV1BCFYUDzAq4hCMtiB1gGqIRCxA1UDrjCHQQGsV1xCLUZ5dlVD4juMj+FCEXwMuY6iiC9pf7rU/ysQjS+jJH+SPEJ/C/mCjiFid8clEQhwokJfsIQRxh0IRCCrcAGQhAM2cgy/Kv7zQ/wDPR/8AohCIYMvR9ICEIpKD/9k="/>
          <p:cNvSpPr>
            <a:spLocks noChangeAspect="1" noChangeArrowheads="1"/>
          </p:cNvSpPr>
          <p:nvPr/>
        </p:nvSpPr>
        <p:spPr bwMode="auto">
          <a:xfrm>
            <a:off x="673100" y="454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18" descr="data:image/jpeg;base64,/9j/4AAQSkZJRgABAQAAAQABAAD/2wCEAAkGBhASEBUQEhIQEBQVEA8QDw8PDw8QDw8QFBAVFBQQEhQXHCYeFxkjGRQUHy8gIycpLCwsFR4xNTAqNSYrLCkBCQoKDgwOGg8PGCkcHBwpKSwpLCwpLCkpLCkpLCkpLCkpKSkpKSwsLCksLCkpKSkpKSwsLCwsLCwpLCwsKSkpLP/AABEIAOEA4QMBIgACEQEDEQH/xAAcAAABBQEBAQAAAAAAAAAAAAAEAAECAwUGBwj/xAA+EAACAQIEAwYDBgMHBQEAAAAAAQIDEQQFEiExQVEGEyJhcZEygaEUQlJiscEVktEjNFNy4fDxBzNzgrMk/8QAGgEAAgMBAQAAAAAAAAAAAAAAAQIAAwQFBv/EACYRAAICAgICAgICAwAAAAAAAAABAhEDIRIxBFETQSJhMnEUI/D/2gAMAwEAAhEDEQA/APRoVeQu8AXUsyPfM5nI6nAPdYXegEKw/fbgcgqJoxqXJupsZ3f2J9+SwcdhyZLTzA41giNYKA1Rc0iFSkuIykJSICjYy2tqhbnHb5cgsyMrqWnbqrfPijYN2OVxMOWNSGuSGsIsKxxriGsQgrkZslpIVEQhQ3uRqy2HZXUewjHB5MiyTIijGR2rw854SrCnvKUJJexwfZWU8BSjQqU5d5Vq7Jb3u/6HrNTApwavZtcQXC5LBNTlao18LstiW6r6IqB4/D024ENO4bmLTqq34dynuiua2WQeiucLoEVPxL1NDSCNeL5gGQZ3VPpERV3r6IQAbOelibofvQGNXYenVMVnSoKVazLO9vuCz4CjU2IBhXfXZfcBiwmnMKYKL4VLF8KoDrLIzCmRo0IVSzvAGNUkqw1iOJoYOv44v8y/U6Y47BSvUius4/qdkbPH6Zh8lU0MIVhzQZhhxCIQRCoTIVEQhRKINV6BbRWoCtDJg8aA8qNi5zRCpO24KQbZOrUtC/kZuXxq6m5bRe6Rpa1KNzPx+OUY2W8nskiqbHgimM9VWT5LYukUYWnpjvxe7LHMg4p8AJz3CatXYGoRuxX2MuiXyEE6EIILOEpzsWU3ch3exZFGA6jLR77jRJRQRB3MsjMhpHiKMWNlkZFTZNMJGWqTJ94VXHsQlGv2dpaqyfKKcn+iOtMns3hNNLVzm7/JbL9zWOngjxgcjyJcpv8AQhCFcuKBCG1CuAg5CpwJXIVeAAoHk2QqVLIskVuNxR0DxZZLgRnGw8WAYGqUHybRTTwaTu931YbURRKQjQ6ZCZVOLLmOiUGwKpB2L8JSsrljW5ZJWQKI2U6xA32+n1+oiAOQRKIosspxOedYlGI8CROCIIxWJRQ+gSQSCaJIVh0iBHSCMvw0qtRU4+snyjHmwOtV5L/g6zsmqSpWj8d71G+MujXkPiipyoTNNwhaNqlSUYqK4JJL5CZMR1KOMQ3G3LBEohXYexMRKIRSIVWWMFxVVJMWTpBirY0KqfMTauY743u/chHFuM023bgZV5CumjW/GfaZs1Ig6dmExldXQPXjzNLM69FlkUzpEadUtTB2HoGlAYJlEqnAWgpkIcQbMqt7Uo8ZcX0jzYSlZNvkZtCblJ1Ob2j5RIEt/hdLoMX9yxEsJxqgE6NkBxxcHzQVSqpnMTOs0yekmkQRJMYUmiViKRfCBCFegaSCHEBx9Fzi4JtXVm1xsRkitmdiszjNulS8X45Lh52fPgzf7P4twqQS33UX5p7GNluTxpJqKte6XzOq7I5RK/fTVkrqCfN8NXohsabmuI2VxjjbkdYhxhHWOCIQhEAIQirE1tMb+aSA3SsKVuijH13FbGXGcpdfVhjk3xYNCpd387GPJLkzdjjxRbGjFLhfzYPicJCStwDHLYyMVjNM9Po18xJKKRZjUpPRdlmLlCXdT/8AWXJo1aiMBYhT26XafTc18HX1LS+KLsMvop8jHTsqqxsKnWLq0ARxLGqKU7DFUItlNNlsQoDVAeaVLQ0rjJ2+QsFQ2+QPiKmurbktjSUbKwqGetDXERsOMKcG+wjj8Neb9UidDL503aT1eYRV7T0ktTqRjG/xO4U8XGaTVmmrqS3TXU4yieglOTVSIwjsSjTJQiWpGijKQUCyIw6IElYbuyUUTsSiIrlSOoyGq3Ss/uvSvS1zm0ze7Nt6Jf5l+hdg1Mz+Urx/0bFxXICOgcomK5XJ7FdO/MhC6dRJXZl4zE62lbZO/wDqyzHYjdRXz/YGlNab358t17mXLNt0jVigltljkZdPFeKSe1pP2e6YT9oRzud42NGoqkpRipWg7uyTl8F/XdGeT+zdihbpnT0q6Zh9qpKEY1ektL9Gv2a+po4CtFQXom3zvzA83w0cT/ZO9tSnJxaT8L24hkrjQ+NcJ8n0jNynF6k5N2Vr3fKP+2b+FxMW7rj1vsZ88npRjpva9kknecnySb5+hk5di3B2u3FSlFSkrN2s7fUVJw7LHwz3R20aye3Moqx3MvLsw1VIrlff2NqsjXjlziczPi+KdA1x5VHpb8mO4ljaSWrhdX9LjUVWZ2U0m5OTNZ9BdzBNqHDiirUGqBdlmgQ3eCCQ8IrTk6bg038megZMqfcQ0ppaVs1ZryHeGhbeK9idCm72W3RHFi3ez0uVqa0qDYxLNIoQsS0mo55W4jxQ4mxRiUWS1FVwXHZpSpK85JdFxlLyiluyN0FRvoNcjp8mhGFJJuN34pbrZvl7WPPsHUrYmV7OlST5/HP16LyOpw1CyHwzp3RX5OK1xs6S5g4/PlrcYSsltdfefN+hfC/D5MErZHRlvpcH1g2vpwL55ZSX4mbBjxwleTfo0cozLvVJPdxtv1T6+wXVlZGVlGCVDW9Tlq0223SV+nHiU5tmzUktM7cb6XZv1HWXjjuXYssCyZmsfRPM6fh1Rcr8Hp6PZ+hkY/OZRl3MYRUdO1ScpKOuNvBaKb4NBGAzOMq2luW8XsmlGNt7vm3yMjOcRCniL1IuMW4bq8tUIxkvC27X339DHkl+LcWbIYpKajJfsppY2U9cJzld6opU492o+Him7vi+J5tmuJrVP/zumlZuOutOcp6ZXUoJze6v4tls1c7/ABvaugp3p0LJvxTnO8vVRj/UzauXUJVHWUIuU7vWt3ve9unHkVYs0sbfLdl+Xx/kqlX/AH6COyucz+x0YTqa56EnLd8G0t+eyW4+a55OnGUoVYrxQitK3acl8V+EmlPb8osPgErPb0As+7G1JPv6LcldynRlJ7N8ZQvt8hlK22XcUkldjZnm0mqMtTupN6r8JW2NCGNqVZa5tyf0u+Lt5nPRhLT3c04tcpKzTNTLbxtxt+hHsu1FaR0+Ahps2+a+R1s5XSfkjk8roOq7b8Nzpm7Wj0VjbgVROF5kuUy6KIVo6nYnSew0FxZeYwWjXcW4P5eaCnG4HmMHbXHihsNjvCpNpxfG3JgXphfsK7tjj/a6f4kIaheRzDhC19UbeqQPhs0oOTjGcXJcr7+tuJ59WrY2q7SqRgukIb+7ZVDs4r6nqcvxtty9+Rxk4o9G4ykqPVVWXUXfI8014ymrQr1PJStNfUUa+OntKvNL8ijD6pD80VfCz0PE5lSgrznGK6ykkvqZGI7aYdbQ11n+SO38zsjnMN2fu7y1Tf4ptyfuzdwOQJcgc76HWOK7B551i621OKop8145+72XsaWUdmFfvKl5yfGU25SfzZr4HL4x5GlCIVG9sSWWtQ0Ph6CikkgynEqgi+DL0Y5MtjEmiCY7mWFLHaFGLK+8LYMHZOiqphL7+G/XSr+4NXytS+JKXk+HsaSY1xXBMKySRx2b9hqNVeGKpvk4q36HJvIcXg5eJOtQb8Wl+On+dJ8V1R62yivRTW6K3iNePy5LT2cVh66lFNNNWTVrWsa+ArbXcZONt5W2t19DJznKnQk6lNXpN+OH+HJ/fj+XqvmbGXY3ZSX09rAxqnTNU3yjcejJ7Q5dHRKV00lqhtut+CfMzcswE5/DF+r4HV1nGq9oqysuGzlzLqVJrl7F8MSezHl8mUfx+yeWYZUYdZPi/wBgrBxcm2xQw7kHU6KjwNcY0cucrdvshKFtidrImoW3FUVxiuwSa2Zzn2TTUs21B3vFPbV1OncQCvg7u4klZbFgv2NdfqIl9l9fcQNhpHD08CFU8CaUMKWxonGUTvPIZTyxMso5YuhrRolkKIygK8jBqGCSDadK3IlCBckWpUUylZKnEsIIe45WWwmXKYHGZJ1QpitBbrFM8UBV8UAVswittSXlcDnQ8cVm1SxF2GQqnP4XGLqHwxYYyFnjNZVRawCFctVYs5FLhQU5lcplLrFU65LIoixkVKLT6HP4XDKEnHlfqaleq3wM6WHlqu3t0/qUy2zZiuKqzWoxSS02S6BVOYBJ2h7D0apsxy0c/NH8jbpVC+MkZdGYSotl6ZkaCJ4yPBkozhLgweeGugGtSlDfe3kG2RJM2O4K50DMpZq487h1DOKctm7EtEcWhdyxBP2qn1QiUgWzkdI8YllhKJyaOzY6iSSGsOggJDpkNQtQSFuobUV6haiEojUnZgmMx8YRc5OyX16JLm/IfH1dMW+m5m5RFV6nfT3hBtUo8tX3qj8+S9Adui6EE9voeng8Tid23hqXRf8AemvN/dXkjQw/ZLCLjDV+aUpNv53CcQ5NXU9PlpWxHBY5Jbu7va/pt+w3FLtFjm6/F1+kTq9mKVv7OU6T8m5x+af7Mp/hGJh+GqusHv8Ays06eKu9t1t9WHUmmMoRZleaa73/AGc99qlH4lKP+ZNfqTWZR6r3R0/dpqxTLAw46IeuiN/0D8T+mVrPF9o5qWbp7J39Nxni5v7s7c3olb9Dqo0UuFvZE3EPwv2H/IiuonJwzCK4/UhLHJ78v1OlxeAp1FacVL1W/wAnxRzubdiY1WtNarShfx04NeNdNXFIR45Loux5sT/lor+3p7L5l9LEGlgMoo0oKMYRVlbhx9eplZ5h9Fp09ru0o8r9UWwfFbM+WpytdGhRxBoUcWjkKeOqeQTTzOfQvUzJLGdjHEIk3F9Dk45vLp9Sf8cl0+pZzRV8bNzEZdB8NjMxGX6QKee1vu02/dg1XMcdL4aEv5WI5RZZGMkHd0/P3GMzvMx/wZfyr+ohbQ9M2bDWJsgzEbBWEM2RcgDCkxXI3EyBJXE5EbkZMhCrF01KLj1TRy+Bzb7LHuJxltUdpxV04t7N9OLv6HTykYOd0E035MW6L4egTMO1M4Vp0JQnFxdnK8XdcpRXRrdDU8+jsk5Ky21RdvV2NHtdlEamGp4yHxQpQcrffpNK9/OL39LnNYandXLGvYYStHW5Vn8JWjGSdrOW/ibXDZ72vudJh8wXJnnCwS4rZ8VbZh+FzKrSj47zSdrr4kv3Fvj0LPGpHotPHeYVDEpricfhM1Vk14kw7+Kxts16PZoujkMssJ0LxBF4k56OZb8wqnmaYVksV4TXVcm5mZDFxfMteMQ3IrcC+XEeNBPdq/ruVYeupMLgwdhba0Azyum23pXyEsnpfh/U0khnIbZXYHHK6S+5H2uXwwlNcIx+UUTTJhsBFQ8iVhMa5LAMONqECw0YCkM2MM2ZjYOyDGchXAEYVxmMAI7ZCTE2VzkQJCrMwM6rWg+trGpisQkc7mFbV6CrstidP2Txang4wlZ6dVKSe6ceSflZmfiezKg26U0o/gmnt5KS/cF7H4q06lPqlNeq2Z0GIqF16Kdxejn505Qe6XqncnGrCSts+oswqHNYqq9Wzad9rbMFWW8tHTxhp3i7eXJlkavVHJ4v+K0fHFRrU3vokvEl5SW5TQ7fRT0Vqc6MujTa90O8M0VxzwerO4jW8yaqsw4Zi3FT0y0tXUrOz+ZbTzdcipxaLU0+jcp15BEa8mYsMw+QTTx76gJTOlwUmuZr0atzk8Pmlg6nnT5WLIzRmnjbOn1IqdRXMaljnLi/kF0sTFlvMoeNo0VIe4IqyGeKsHkLxYW5EXMCeNJxrpg5B4MI1CB+9QgWSjLZBk7kWUmkpkyGonNFUoisZFqYzZQ6rRGeKQLDRZOYHicSkiFfFozMRVcgWWRiV4rEOWwFWWwS4g+JaSBZckVZLX04mHneL+aOoxNU4vDVLVoP86OlxGILTPJbM/MKpkYKGuvFfmuFZhWF2dp3qOfQsghMjpHeUWnFKy4WBq3ZHCzmqkoRb9CzAvY0oSvsdCMtHJmtg2IpKnC0Y7LgkYuIymE05SppN9Nn9DqalrWAa0LkdPsEZNdHDYzByg/A5eSe5Zh6WI2ulv1ujexMVF3a4HM9qe1CUNFFpTezf4UZ5Y4+jdiyZJaTsJxmYqg0qkoL0mn7rigjD53F8Gn6M80qV1fVOTnLm27shLNGvhuvQqeBPo6UU6/Ls9dp5uupdDO7Hjq7Q4hcJv2TJLtRil96/rBC/BIV0ezx7QeY/wDG0+Z43T7aYhcVCXqmv0ZtZF2xhVn3dVqjJ/BLjBvo2+DFeGaK3LGuz1Gnj78y37Zbe6OZ0VEtp+y/1Bqvefj+jF4SEcoP7Os/jkfxCOO0z6r6iJxkH/X7O8bGchNkNQBBSK5Mm5FVSQrGRCaQJWpIvnUBqlQrZYgWpAHmi6rWQDWrgLUhqtSxnYqqXVagBXmMkMDOp4k/Nfqa1fFmHVe5OtimXpFEuyWLr3Nrs/C0PVnL95dnX5FT8KLoIz5Xo6XCvY06LsvMAwtOyuHJbXf/AAaUc+Wy29yrF4inTi5zkoRXGUmkjlu0P/UGjQvCl/bVOFovwRf5mea512ixGJlerU25QTtCPoiOXo04vFlPb0jp+1nbuE706HDg6nX/ACnCV8Y277kGl19iLprzBXs6UMfxqolcq78it1ZF7or/AGyLoIYWUJv7B3OXVjd5Lqwh4Yi8NL1CUvFP9lPesaTT4om6b6EdJCpqXTOq7H9rpUZKjWk5UntCcnd0nyTf4f0O/qU9W63vumt00eKtHc/9OO0f9p9jqyupf3eUnwl/h36PkVTh9or6Or7qXQc3vsb6CKqYbRpsjIQjKzSQkV1BCFYUDzAq4hCMtiB1gGqIRCxA1UDrjCHQQGsV1xCLUZ5dlVD4juMj+FCEXwMuY6iiC9pf7rU/ysQjS+jJH+SPEJ/C/mCjiFid8clEQhwokJfsIQRxh0IRCCrcAGQhAM2cgy/Kv7zQ/wDPR/8AohCIYMvR9ICEIpKD/9k="/>
          <p:cNvSpPr>
            <a:spLocks noChangeAspect="1" noChangeArrowheads="1"/>
          </p:cNvSpPr>
          <p:nvPr/>
        </p:nvSpPr>
        <p:spPr bwMode="auto">
          <a:xfrm>
            <a:off x="825500" y="606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2" y="5344174"/>
            <a:ext cx="1215180" cy="1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88640"/>
            <a:ext cx="5131296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Comunidad (Bandera Blanca)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7115" y="1504630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PROMOCION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 LA SALUD</a:t>
            </a: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Cumplimiento en un 90% en la formación de agentes y procuradoras</a:t>
            </a:r>
          </a:p>
          <a:p>
            <a:pPr marL="285750" indent="-285750">
              <a:buBlip>
                <a:blip r:embed="rId2"/>
              </a:buBlip>
            </a:pPr>
            <a:endParaRPr lang="es-MX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CENSIA</a:t>
            </a: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80% de menores de un año con esquema completo de vacunación </a:t>
            </a:r>
          </a:p>
          <a:p>
            <a:pPr marL="285750" indent="-285750">
              <a:buBlip>
                <a:blip r:embed="rId2"/>
              </a:buBlip>
            </a:pPr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CNEGySR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100 % de las embarazadas en control prenatal y esquema de vacunación completo</a:t>
            </a: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80 % de lactancia materna  </a:t>
            </a: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70% de mujeres embarazadas con plan de seguridad</a:t>
            </a:r>
          </a:p>
          <a:p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REPSS</a:t>
            </a: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100% de personas afiliadas al seguro popular</a:t>
            </a:r>
          </a:p>
          <a:p>
            <a:r>
              <a:rPr lang="es-ES" dirty="0" smtClean="0"/>
              <a:t> </a:t>
            </a:r>
          </a:p>
          <a:p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</a:rPr>
              <a:t>Comunidad activa</a:t>
            </a:r>
            <a:endParaRPr lang="es-MX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156176" y="4509120"/>
            <a:ext cx="2880320" cy="1872208"/>
            <a:chOff x="295" y="3113"/>
            <a:chExt cx="2076" cy="1122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95" y="3376"/>
              <a:ext cx="26" cy="29"/>
            </a:xfrm>
            <a:custGeom>
              <a:avLst/>
              <a:gdLst>
                <a:gd name="T0" fmla="*/ 3 w 30"/>
                <a:gd name="T1" fmla="*/ 12 h 29"/>
                <a:gd name="T2" fmla="*/ 3 w 30"/>
                <a:gd name="T3" fmla="*/ 6 h 29"/>
                <a:gd name="T4" fmla="*/ 3 w 30"/>
                <a:gd name="T5" fmla="*/ 0 h 29"/>
                <a:gd name="T6" fmla="*/ 3 w 30"/>
                <a:gd name="T7" fmla="*/ 0 h 29"/>
                <a:gd name="T8" fmla="*/ 3 w 30"/>
                <a:gd name="T9" fmla="*/ 0 h 29"/>
                <a:gd name="T10" fmla="*/ 3 w 30"/>
                <a:gd name="T11" fmla="*/ 0 h 29"/>
                <a:gd name="T12" fmla="*/ 3 w 30"/>
                <a:gd name="T13" fmla="*/ 6 h 29"/>
                <a:gd name="T14" fmla="*/ 0 w 30"/>
                <a:gd name="T15" fmla="*/ 12 h 29"/>
                <a:gd name="T16" fmla="*/ 0 w 30"/>
                <a:gd name="T17" fmla="*/ 18 h 29"/>
                <a:gd name="T18" fmla="*/ 3 w 30"/>
                <a:gd name="T19" fmla="*/ 18 h 29"/>
                <a:gd name="T20" fmla="*/ 3 w 30"/>
                <a:gd name="T21" fmla="*/ 23 h 29"/>
                <a:gd name="T22" fmla="*/ 3 w 30"/>
                <a:gd name="T23" fmla="*/ 29 h 29"/>
                <a:gd name="T24" fmla="*/ 3 w 30"/>
                <a:gd name="T25" fmla="*/ 29 h 29"/>
                <a:gd name="T26" fmla="*/ 3 w 30"/>
                <a:gd name="T27" fmla="*/ 23 h 29"/>
                <a:gd name="T28" fmla="*/ 3 w 30"/>
                <a:gd name="T29" fmla="*/ 12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9"/>
                <a:gd name="T47" fmla="*/ 30 w 30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9">
                  <a:moveTo>
                    <a:pt x="30" y="12"/>
                  </a:moveTo>
                  <a:lnTo>
                    <a:pt x="30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0" y="3405"/>
              <a:ext cx="16" cy="830"/>
            </a:xfrm>
            <a:custGeom>
              <a:avLst/>
              <a:gdLst>
                <a:gd name="T0" fmla="*/ 4 w 18"/>
                <a:gd name="T1" fmla="*/ 579 h 830"/>
                <a:gd name="T2" fmla="*/ 4 w 18"/>
                <a:gd name="T3" fmla="*/ 830 h 830"/>
                <a:gd name="T4" fmla="*/ 0 w 18"/>
                <a:gd name="T5" fmla="*/ 830 h 830"/>
                <a:gd name="T6" fmla="*/ 0 w 18"/>
                <a:gd name="T7" fmla="*/ 0 h 830"/>
                <a:gd name="T8" fmla="*/ 4 w 18"/>
                <a:gd name="T9" fmla="*/ 0 h 830"/>
                <a:gd name="T10" fmla="*/ 4 w 18"/>
                <a:gd name="T11" fmla="*/ 579 h 8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830"/>
                <a:gd name="T20" fmla="*/ 18 w 18"/>
                <a:gd name="T21" fmla="*/ 830 h 8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830">
                  <a:moveTo>
                    <a:pt x="18" y="579"/>
                  </a:moveTo>
                  <a:lnTo>
                    <a:pt x="18" y="830"/>
                  </a:lnTo>
                  <a:lnTo>
                    <a:pt x="0" y="83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79"/>
                  </a:lnTo>
                  <a:close/>
                </a:path>
              </a:pathLst>
            </a:custGeom>
            <a:solidFill>
              <a:srgbClr val="00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16" y="3405"/>
              <a:ext cx="487" cy="484"/>
            </a:xfrm>
            <a:custGeom>
              <a:avLst/>
              <a:gdLst>
                <a:gd name="T0" fmla="*/ 3 w 561"/>
                <a:gd name="T1" fmla="*/ 60 h 484"/>
                <a:gd name="T2" fmla="*/ 3 w 561"/>
                <a:gd name="T3" fmla="*/ 60 h 484"/>
                <a:gd name="T4" fmla="*/ 3 w 561"/>
                <a:gd name="T5" fmla="*/ 60 h 484"/>
                <a:gd name="T6" fmla="*/ 3 w 561"/>
                <a:gd name="T7" fmla="*/ 72 h 484"/>
                <a:gd name="T8" fmla="*/ 3 w 561"/>
                <a:gd name="T9" fmla="*/ 84 h 484"/>
                <a:gd name="T10" fmla="*/ 3 w 561"/>
                <a:gd name="T11" fmla="*/ 96 h 484"/>
                <a:gd name="T12" fmla="*/ 3 w 561"/>
                <a:gd name="T13" fmla="*/ 108 h 484"/>
                <a:gd name="T14" fmla="*/ 3 w 561"/>
                <a:gd name="T15" fmla="*/ 144 h 484"/>
                <a:gd name="T16" fmla="*/ 3 w 561"/>
                <a:gd name="T17" fmla="*/ 185 h 484"/>
                <a:gd name="T18" fmla="*/ 3 w 561"/>
                <a:gd name="T19" fmla="*/ 227 h 484"/>
                <a:gd name="T20" fmla="*/ 3 w 561"/>
                <a:gd name="T21" fmla="*/ 257 h 484"/>
                <a:gd name="T22" fmla="*/ 3 w 561"/>
                <a:gd name="T23" fmla="*/ 275 h 484"/>
                <a:gd name="T24" fmla="*/ 3 w 561"/>
                <a:gd name="T25" fmla="*/ 305 h 484"/>
                <a:gd name="T26" fmla="*/ 3 w 561"/>
                <a:gd name="T27" fmla="*/ 329 h 484"/>
                <a:gd name="T28" fmla="*/ 3 w 561"/>
                <a:gd name="T29" fmla="*/ 341 h 484"/>
                <a:gd name="T30" fmla="*/ 3 w 561"/>
                <a:gd name="T31" fmla="*/ 376 h 484"/>
                <a:gd name="T32" fmla="*/ 3 w 561"/>
                <a:gd name="T33" fmla="*/ 400 h 484"/>
                <a:gd name="T34" fmla="*/ 3 w 561"/>
                <a:gd name="T35" fmla="*/ 430 h 484"/>
                <a:gd name="T36" fmla="*/ 3 w 561"/>
                <a:gd name="T37" fmla="*/ 454 h 484"/>
                <a:gd name="T38" fmla="*/ 3 w 561"/>
                <a:gd name="T39" fmla="*/ 454 h 484"/>
                <a:gd name="T40" fmla="*/ 3 w 561"/>
                <a:gd name="T41" fmla="*/ 442 h 484"/>
                <a:gd name="T42" fmla="*/ 3 w 561"/>
                <a:gd name="T43" fmla="*/ 442 h 484"/>
                <a:gd name="T44" fmla="*/ 3 w 561"/>
                <a:gd name="T45" fmla="*/ 448 h 484"/>
                <a:gd name="T46" fmla="*/ 3 w 561"/>
                <a:gd name="T47" fmla="*/ 454 h 484"/>
                <a:gd name="T48" fmla="*/ 3 w 561"/>
                <a:gd name="T49" fmla="*/ 466 h 484"/>
                <a:gd name="T50" fmla="*/ 3 w 561"/>
                <a:gd name="T51" fmla="*/ 472 h 484"/>
                <a:gd name="T52" fmla="*/ 3 w 561"/>
                <a:gd name="T53" fmla="*/ 478 h 484"/>
                <a:gd name="T54" fmla="*/ 3 w 561"/>
                <a:gd name="T55" fmla="*/ 478 h 484"/>
                <a:gd name="T56" fmla="*/ 3 w 561"/>
                <a:gd name="T57" fmla="*/ 472 h 484"/>
                <a:gd name="T58" fmla="*/ 3 w 561"/>
                <a:gd name="T59" fmla="*/ 460 h 484"/>
                <a:gd name="T60" fmla="*/ 3 w 561"/>
                <a:gd name="T61" fmla="*/ 460 h 484"/>
                <a:gd name="T62" fmla="*/ 3 w 561"/>
                <a:gd name="T63" fmla="*/ 454 h 484"/>
                <a:gd name="T64" fmla="*/ 3 w 561"/>
                <a:gd name="T65" fmla="*/ 454 h 484"/>
                <a:gd name="T66" fmla="*/ 3 w 561"/>
                <a:gd name="T67" fmla="*/ 460 h 484"/>
                <a:gd name="T68" fmla="*/ 3 w 561"/>
                <a:gd name="T69" fmla="*/ 466 h 484"/>
                <a:gd name="T70" fmla="*/ 3 w 561"/>
                <a:gd name="T71" fmla="*/ 484 h 484"/>
                <a:gd name="T72" fmla="*/ 3 w 561"/>
                <a:gd name="T73" fmla="*/ 430 h 484"/>
                <a:gd name="T74" fmla="*/ 3 w 561"/>
                <a:gd name="T75" fmla="*/ 418 h 484"/>
                <a:gd name="T76" fmla="*/ 3 w 561"/>
                <a:gd name="T77" fmla="*/ 359 h 484"/>
                <a:gd name="T78" fmla="*/ 3 w 561"/>
                <a:gd name="T79" fmla="*/ 287 h 484"/>
                <a:gd name="T80" fmla="*/ 3 w 561"/>
                <a:gd name="T81" fmla="*/ 227 h 484"/>
                <a:gd name="T82" fmla="*/ 3 w 561"/>
                <a:gd name="T83" fmla="*/ 150 h 484"/>
                <a:gd name="T84" fmla="*/ 3 w 561"/>
                <a:gd name="T85" fmla="*/ 90 h 484"/>
                <a:gd name="T86" fmla="*/ 3 w 561"/>
                <a:gd name="T87" fmla="*/ 54 h 484"/>
                <a:gd name="T88" fmla="*/ 3 w 561"/>
                <a:gd name="T89" fmla="*/ 24 h 484"/>
                <a:gd name="T90" fmla="*/ 0 w 561"/>
                <a:gd name="T91" fmla="*/ 0 h 484"/>
                <a:gd name="T92" fmla="*/ 3 w 561"/>
                <a:gd name="T93" fmla="*/ 24 h 484"/>
                <a:gd name="T94" fmla="*/ 3 w 561"/>
                <a:gd name="T95" fmla="*/ 48 h 484"/>
                <a:gd name="T96" fmla="*/ 3 w 561"/>
                <a:gd name="T97" fmla="*/ 60 h 484"/>
                <a:gd name="T98" fmla="*/ 3 w 561"/>
                <a:gd name="T99" fmla="*/ 60 h 484"/>
                <a:gd name="T100" fmla="*/ 3 w 561"/>
                <a:gd name="T101" fmla="*/ 60 h 484"/>
                <a:gd name="T102" fmla="*/ 3 w 561"/>
                <a:gd name="T103" fmla="*/ 84 h 484"/>
                <a:gd name="T104" fmla="*/ 3 w 561"/>
                <a:gd name="T105" fmla="*/ 96 h 484"/>
                <a:gd name="T106" fmla="*/ 3 w 561"/>
                <a:gd name="T107" fmla="*/ 96 h 484"/>
                <a:gd name="T108" fmla="*/ 3 w 561"/>
                <a:gd name="T109" fmla="*/ 90 h 484"/>
                <a:gd name="T110" fmla="*/ 3 w 561"/>
                <a:gd name="T111" fmla="*/ 84 h 484"/>
                <a:gd name="T112" fmla="*/ 3 w 561"/>
                <a:gd name="T113" fmla="*/ 66 h 484"/>
                <a:gd name="T114" fmla="*/ 3 w 561"/>
                <a:gd name="T115" fmla="*/ 60 h 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1"/>
                <a:gd name="T175" fmla="*/ 0 h 484"/>
                <a:gd name="T176" fmla="*/ 561 w 561"/>
                <a:gd name="T177" fmla="*/ 484 h 4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1" h="484">
                  <a:moveTo>
                    <a:pt x="483" y="60"/>
                  </a:moveTo>
                  <a:lnTo>
                    <a:pt x="513" y="60"/>
                  </a:lnTo>
                  <a:lnTo>
                    <a:pt x="537" y="60"/>
                  </a:lnTo>
                  <a:lnTo>
                    <a:pt x="561" y="72"/>
                  </a:lnTo>
                  <a:lnTo>
                    <a:pt x="555" y="84"/>
                  </a:lnTo>
                  <a:lnTo>
                    <a:pt x="549" y="96"/>
                  </a:lnTo>
                  <a:lnTo>
                    <a:pt x="543" y="108"/>
                  </a:lnTo>
                  <a:lnTo>
                    <a:pt x="531" y="144"/>
                  </a:lnTo>
                  <a:lnTo>
                    <a:pt x="525" y="185"/>
                  </a:lnTo>
                  <a:lnTo>
                    <a:pt x="525" y="227"/>
                  </a:lnTo>
                  <a:lnTo>
                    <a:pt x="531" y="257"/>
                  </a:lnTo>
                  <a:lnTo>
                    <a:pt x="537" y="275"/>
                  </a:lnTo>
                  <a:lnTo>
                    <a:pt x="543" y="305"/>
                  </a:lnTo>
                  <a:lnTo>
                    <a:pt x="537" y="329"/>
                  </a:lnTo>
                  <a:lnTo>
                    <a:pt x="531" y="341"/>
                  </a:lnTo>
                  <a:lnTo>
                    <a:pt x="525" y="376"/>
                  </a:lnTo>
                  <a:lnTo>
                    <a:pt x="525" y="400"/>
                  </a:lnTo>
                  <a:lnTo>
                    <a:pt x="525" y="430"/>
                  </a:lnTo>
                  <a:lnTo>
                    <a:pt x="537" y="454"/>
                  </a:lnTo>
                  <a:lnTo>
                    <a:pt x="525" y="454"/>
                  </a:lnTo>
                  <a:lnTo>
                    <a:pt x="483" y="442"/>
                  </a:lnTo>
                  <a:lnTo>
                    <a:pt x="442" y="442"/>
                  </a:lnTo>
                  <a:lnTo>
                    <a:pt x="406" y="448"/>
                  </a:lnTo>
                  <a:lnTo>
                    <a:pt x="388" y="454"/>
                  </a:lnTo>
                  <a:lnTo>
                    <a:pt x="370" y="466"/>
                  </a:lnTo>
                  <a:lnTo>
                    <a:pt x="346" y="472"/>
                  </a:lnTo>
                  <a:lnTo>
                    <a:pt x="316" y="478"/>
                  </a:lnTo>
                  <a:lnTo>
                    <a:pt x="298" y="478"/>
                  </a:lnTo>
                  <a:lnTo>
                    <a:pt x="275" y="472"/>
                  </a:lnTo>
                  <a:lnTo>
                    <a:pt x="227" y="460"/>
                  </a:lnTo>
                  <a:lnTo>
                    <a:pt x="209" y="460"/>
                  </a:lnTo>
                  <a:lnTo>
                    <a:pt x="185" y="454"/>
                  </a:lnTo>
                  <a:lnTo>
                    <a:pt x="137" y="454"/>
                  </a:lnTo>
                  <a:lnTo>
                    <a:pt x="113" y="460"/>
                  </a:lnTo>
                  <a:lnTo>
                    <a:pt x="89" y="466"/>
                  </a:lnTo>
                  <a:lnTo>
                    <a:pt x="36" y="484"/>
                  </a:lnTo>
                  <a:lnTo>
                    <a:pt x="42" y="430"/>
                  </a:lnTo>
                  <a:lnTo>
                    <a:pt x="36" y="418"/>
                  </a:lnTo>
                  <a:lnTo>
                    <a:pt x="36" y="359"/>
                  </a:lnTo>
                  <a:lnTo>
                    <a:pt x="42" y="287"/>
                  </a:lnTo>
                  <a:lnTo>
                    <a:pt x="54" y="227"/>
                  </a:lnTo>
                  <a:lnTo>
                    <a:pt x="48" y="150"/>
                  </a:lnTo>
                  <a:lnTo>
                    <a:pt x="42" y="90"/>
                  </a:lnTo>
                  <a:lnTo>
                    <a:pt x="30" y="54"/>
                  </a:lnTo>
                  <a:lnTo>
                    <a:pt x="18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83" y="48"/>
                  </a:lnTo>
                  <a:lnTo>
                    <a:pt x="125" y="60"/>
                  </a:lnTo>
                  <a:lnTo>
                    <a:pt x="155" y="60"/>
                  </a:lnTo>
                  <a:lnTo>
                    <a:pt x="179" y="60"/>
                  </a:lnTo>
                  <a:lnTo>
                    <a:pt x="239" y="84"/>
                  </a:lnTo>
                  <a:lnTo>
                    <a:pt x="298" y="96"/>
                  </a:lnTo>
                  <a:lnTo>
                    <a:pt x="352" y="96"/>
                  </a:lnTo>
                  <a:lnTo>
                    <a:pt x="382" y="90"/>
                  </a:lnTo>
                  <a:lnTo>
                    <a:pt x="406" y="84"/>
                  </a:lnTo>
                  <a:lnTo>
                    <a:pt x="442" y="66"/>
                  </a:lnTo>
                  <a:lnTo>
                    <a:pt x="483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75" y="3417"/>
              <a:ext cx="16" cy="84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91" y="3417"/>
              <a:ext cx="109" cy="84"/>
            </a:xfrm>
            <a:custGeom>
              <a:avLst/>
              <a:gdLst>
                <a:gd name="T0" fmla="*/ 3 w 126"/>
                <a:gd name="T1" fmla="*/ 30 h 84"/>
                <a:gd name="T2" fmla="*/ 3 w 126"/>
                <a:gd name="T3" fmla="*/ 48 h 84"/>
                <a:gd name="T4" fmla="*/ 3 w 126"/>
                <a:gd name="T5" fmla="*/ 54 h 84"/>
                <a:gd name="T6" fmla="*/ 3 w 126"/>
                <a:gd name="T7" fmla="*/ 72 h 84"/>
                <a:gd name="T8" fmla="*/ 3 w 126"/>
                <a:gd name="T9" fmla="*/ 78 h 84"/>
                <a:gd name="T10" fmla="*/ 3 w 126"/>
                <a:gd name="T11" fmla="*/ 84 h 84"/>
                <a:gd name="T12" fmla="*/ 3 w 126"/>
                <a:gd name="T13" fmla="*/ 60 h 84"/>
                <a:gd name="T14" fmla="*/ 3 w 126"/>
                <a:gd name="T15" fmla="*/ 42 h 84"/>
                <a:gd name="T16" fmla="*/ 3 w 126"/>
                <a:gd name="T17" fmla="*/ 18 h 84"/>
                <a:gd name="T18" fmla="*/ 0 w 126"/>
                <a:gd name="T19" fmla="*/ 0 h 84"/>
                <a:gd name="T20" fmla="*/ 3 w 126"/>
                <a:gd name="T21" fmla="*/ 3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84"/>
                <a:gd name="T35" fmla="*/ 126 w 126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84">
                  <a:moveTo>
                    <a:pt x="66" y="30"/>
                  </a:moveTo>
                  <a:lnTo>
                    <a:pt x="114" y="48"/>
                  </a:lnTo>
                  <a:lnTo>
                    <a:pt x="126" y="54"/>
                  </a:lnTo>
                  <a:lnTo>
                    <a:pt x="90" y="72"/>
                  </a:lnTo>
                  <a:lnTo>
                    <a:pt x="66" y="78"/>
                  </a:lnTo>
                  <a:lnTo>
                    <a:pt x="36" y="84"/>
                  </a:lnTo>
                  <a:lnTo>
                    <a:pt x="30" y="60"/>
                  </a:lnTo>
                  <a:lnTo>
                    <a:pt x="18" y="42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575" y="3883"/>
              <a:ext cx="16" cy="340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45" y="3883"/>
              <a:ext cx="21" cy="352"/>
            </a:xfrm>
            <a:custGeom>
              <a:avLst/>
              <a:gdLst>
                <a:gd name="T0" fmla="*/ 4 w 24"/>
                <a:gd name="T1" fmla="*/ 113 h 352"/>
                <a:gd name="T2" fmla="*/ 4 w 24"/>
                <a:gd name="T3" fmla="*/ 352 h 352"/>
                <a:gd name="T4" fmla="*/ 0 w 24"/>
                <a:gd name="T5" fmla="*/ 352 h 352"/>
                <a:gd name="T6" fmla="*/ 0 w 24"/>
                <a:gd name="T7" fmla="*/ 0 h 352"/>
                <a:gd name="T8" fmla="*/ 4 w 24"/>
                <a:gd name="T9" fmla="*/ 0 h 352"/>
                <a:gd name="T10" fmla="*/ 4 w 24"/>
                <a:gd name="T11" fmla="*/ 113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52"/>
                <a:gd name="T20" fmla="*/ 24 w 24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52">
                  <a:moveTo>
                    <a:pt x="24" y="113"/>
                  </a:moveTo>
                  <a:lnTo>
                    <a:pt x="24" y="35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00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7" y="3465"/>
              <a:ext cx="452" cy="430"/>
            </a:xfrm>
            <a:custGeom>
              <a:avLst/>
              <a:gdLst>
                <a:gd name="T0" fmla="*/ 3 w 520"/>
                <a:gd name="T1" fmla="*/ 418 h 430"/>
                <a:gd name="T2" fmla="*/ 3 w 520"/>
                <a:gd name="T3" fmla="*/ 418 h 430"/>
                <a:gd name="T4" fmla="*/ 3 w 520"/>
                <a:gd name="T5" fmla="*/ 400 h 430"/>
                <a:gd name="T6" fmla="*/ 3 w 520"/>
                <a:gd name="T7" fmla="*/ 394 h 430"/>
                <a:gd name="T8" fmla="*/ 3 w 520"/>
                <a:gd name="T9" fmla="*/ 388 h 430"/>
                <a:gd name="T10" fmla="*/ 3 w 520"/>
                <a:gd name="T11" fmla="*/ 382 h 430"/>
                <a:gd name="T12" fmla="*/ 3 w 520"/>
                <a:gd name="T13" fmla="*/ 358 h 430"/>
                <a:gd name="T14" fmla="*/ 3 w 520"/>
                <a:gd name="T15" fmla="*/ 328 h 430"/>
                <a:gd name="T16" fmla="*/ 3 w 520"/>
                <a:gd name="T17" fmla="*/ 293 h 430"/>
                <a:gd name="T18" fmla="*/ 3 w 520"/>
                <a:gd name="T19" fmla="*/ 251 h 430"/>
                <a:gd name="T20" fmla="*/ 3 w 520"/>
                <a:gd name="T21" fmla="*/ 221 h 430"/>
                <a:gd name="T22" fmla="*/ 3 w 520"/>
                <a:gd name="T23" fmla="*/ 203 h 430"/>
                <a:gd name="T24" fmla="*/ 3 w 520"/>
                <a:gd name="T25" fmla="*/ 179 h 430"/>
                <a:gd name="T26" fmla="*/ 3 w 520"/>
                <a:gd name="T27" fmla="*/ 149 h 430"/>
                <a:gd name="T28" fmla="*/ 3 w 520"/>
                <a:gd name="T29" fmla="*/ 114 h 430"/>
                <a:gd name="T30" fmla="*/ 3 w 520"/>
                <a:gd name="T31" fmla="*/ 78 h 430"/>
                <a:gd name="T32" fmla="*/ 3 w 520"/>
                <a:gd name="T33" fmla="*/ 54 h 430"/>
                <a:gd name="T34" fmla="*/ 3 w 520"/>
                <a:gd name="T35" fmla="*/ 24 h 430"/>
                <a:gd name="T36" fmla="*/ 3 w 520"/>
                <a:gd name="T37" fmla="*/ 6 h 430"/>
                <a:gd name="T38" fmla="*/ 3 w 520"/>
                <a:gd name="T39" fmla="*/ 6 h 430"/>
                <a:gd name="T40" fmla="*/ 3 w 520"/>
                <a:gd name="T41" fmla="*/ 0 h 430"/>
                <a:gd name="T42" fmla="*/ 3 w 520"/>
                <a:gd name="T43" fmla="*/ 0 h 430"/>
                <a:gd name="T44" fmla="*/ 3 w 520"/>
                <a:gd name="T45" fmla="*/ 6 h 430"/>
                <a:gd name="T46" fmla="*/ 3 w 520"/>
                <a:gd name="T47" fmla="*/ 18 h 430"/>
                <a:gd name="T48" fmla="*/ 3 w 520"/>
                <a:gd name="T49" fmla="*/ 30 h 430"/>
                <a:gd name="T50" fmla="*/ 3 w 520"/>
                <a:gd name="T51" fmla="*/ 42 h 430"/>
                <a:gd name="T52" fmla="*/ 3 w 520"/>
                <a:gd name="T53" fmla="*/ 42 h 430"/>
                <a:gd name="T54" fmla="*/ 3 w 520"/>
                <a:gd name="T55" fmla="*/ 36 h 430"/>
                <a:gd name="T56" fmla="*/ 3 w 520"/>
                <a:gd name="T57" fmla="*/ 48 h 430"/>
                <a:gd name="T58" fmla="*/ 3 w 520"/>
                <a:gd name="T59" fmla="*/ 84 h 430"/>
                <a:gd name="T60" fmla="*/ 3 w 520"/>
                <a:gd name="T61" fmla="*/ 125 h 430"/>
                <a:gd name="T62" fmla="*/ 3 w 520"/>
                <a:gd name="T63" fmla="*/ 167 h 430"/>
                <a:gd name="T64" fmla="*/ 3 w 520"/>
                <a:gd name="T65" fmla="*/ 197 h 430"/>
                <a:gd name="T66" fmla="*/ 3 w 520"/>
                <a:gd name="T67" fmla="*/ 215 h 430"/>
                <a:gd name="T68" fmla="*/ 3 w 520"/>
                <a:gd name="T69" fmla="*/ 245 h 430"/>
                <a:gd name="T70" fmla="*/ 3 w 520"/>
                <a:gd name="T71" fmla="*/ 269 h 430"/>
                <a:gd name="T72" fmla="*/ 3 w 520"/>
                <a:gd name="T73" fmla="*/ 281 h 430"/>
                <a:gd name="T74" fmla="*/ 3 w 520"/>
                <a:gd name="T75" fmla="*/ 316 h 430"/>
                <a:gd name="T76" fmla="*/ 3 w 520"/>
                <a:gd name="T77" fmla="*/ 340 h 430"/>
                <a:gd name="T78" fmla="*/ 3 w 520"/>
                <a:gd name="T79" fmla="*/ 370 h 430"/>
                <a:gd name="T80" fmla="*/ 3 w 520"/>
                <a:gd name="T81" fmla="*/ 394 h 430"/>
                <a:gd name="T82" fmla="*/ 3 w 520"/>
                <a:gd name="T83" fmla="*/ 394 h 430"/>
                <a:gd name="T84" fmla="*/ 3 w 520"/>
                <a:gd name="T85" fmla="*/ 382 h 430"/>
                <a:gd name="T86" fmla="*/ 3 w 520"/>
                <a:gd name="T87" fmla="*/ 382 h 430"/>
                <a:gd name="T88" fmla="*/ 3 w 520"/>
                <a:gd name="T89" fmla="*/ 388 h 430"/>
                <a:gd name="T90" fmla="*/ 3 w 520"/>
                <a:gd name="T91" fmla="*/ 394 h 430"/>
                <a:gd name="T92" fmla="*/ 3 w 520"/>
                <a:gd name="T93" fmla="*/ 406 h 430"/>
                <a:gd name="T94" fmla="*/ 0 w 520"/>
                <a:gd name="T95" fmla="*/ 412 h 430"/>
                <a:gd name="T96" fmla="*/ 0 w 520"/>
                <a:gd name="T97" fmla="*/ 430 h 430"/>
                <a:gd name="T98" fmla="*/ 3 w 520"/>
                <a:gd name="T99" fmla="*/ 418 h 430"/>
                <a:gd name="T100" fmla="*/ 3 w 520"/>
                <a:gd name="T101" fmla="*/ 406 h 430"/>
                <a:gd name="T102" fmla="*/ 3 w 520"/>
                <a:gd name="T103" fmla="*/ 406 h 430"/>
                <a:gd name="T104" fmla="*/ 3 w 520"/>
                <a:gd name="T105" fmla="*/ 418 h 430"/>
                <a:gd name="T106" fmla="*/ 3 w 520"/>
                <a:gd name="T107" fmla="*/ 418 h 430"/>
                <a:gd name="T108" fmla="*/ 3 w 520"/>
                <a:gd name="T109" fmla="*/ 418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430"/>
                <a:gd name="T167" fmla="*/ 520 w 520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430">
                  <a:moveTo>
                    <a:pt x="287" y="418"/>
                  </a:moveTo>
                  <a:lnTo>
                    <a:pt x="311" y="418"/>
                  </a:lnTo>
                  <a:lnTo>
                    <a:pt x="376" y="400"/>
                  </a:lnTo>
                  <a:lnTo>
                    <a:pt x="412" y="394"/>
                  </a:lnTo>
                  <a:lnTo>
                    <a:pt x="448" y="388"/>
                  </a:lnTo>
                  <a:lnTo>
                    <a:pt x="490" y="382"/>
                  </a:lnTo>
                  <a:lnTo>
                    <a:pt x="502" y="358"/>
                  </a:lnTo>
                  <a:lnTo>
                    <a:pt x="514" y="328"/>
                  </a:lnTo>
                  <a:lnTo>
                    <a:pt x="520" y="293"/>
                  </a:lnTo>
                  <a:lnTo>
                    <a:pt x="514" y="251"/>
                  </a:lnTo>
                  <a:lnTo>
                    <a:pt x="508" y="221"/>
                  </a:lnTo>
                  <a:lnTo>
                    <a:pt x="502" y="203"/>
                  </a:lnTo>
                  <a:lnTo>
                    <a:pt x="490" y="179"/>
                  </a:lnTo>
                  <a:lnTo>
                    <a:pt x="484" y="149"/>
                  </a:lnTo>
                  <a:lnTo>
                    <a:pt x="478" y="114"/>
                  </a:lnTo>
                  <a:lnTo>
                    <a:pt x="484" y="78"/>
                  </a:lnTo>
                  <a:lnTo>
                    <a:pt x="496" y="54"/>
                  </a:lnTo>
                  <a:lnTo>
                    <a:pt x="508" y="24"/>
                  </a:lnTo>
                  <a:lnTo>
                    <a:pt x="520" y="6"/>
                  </a:lnTo>
                  <a:lnTo>
                    <a:pt x="514" y="6"/>
                  </a:lnTo>
                  <a:lnTo>
                    <a:pt x="478" y="0"/>
                  </a:lnTo>
                  <a:lnTo>
                    <a:pt x="442" y="0"/>
                  </a:lnTo>
                  <a:lnTo>
                    <a:pt x="418" y="6"/>
                  </a:lnTo>
                  <a:lnTo>
                    <a:pt x="394" y="18"/>
                  </a:lnTo>
                  <a:lnTo>
                    <a:pt x="352" y="30"/>
                  </a:lnTo>
                  <a:lnTo>
                    <a:pt x="299" y="42"/>
                  </a:lnTo>
                  <a:lnTo>
                    <a:pt x="263" y="42"/>
                  </a:lnTo>
                  <a:lnTo>
                    <a:pt x="203" y="36"/>
                  </a:lnTo>
                  <a:lnTo>
                    <a:pt x="197" y="48"/>
                  </a:lnTo>
                  <a:lnTo>
                    <a:pt x="185" y="84"/>
                  </a:lnTo>
                  <a:lnTo>
                    <a:pt x="179" y="125"/>
                  </a:lnTo>
                  <a:lnTo>
                    <a:pt x="179" y="167"/>
                  </a:lnTo>
                  <a:lnTo>
                    <a:pt x="185" y="197"/>
                  </a:lnTo>
                  <a:lnTo>
                    <a:pt x="191" y="215"/>
                  </a:lnTo>
                  <a:lnTo>
                    <a:pt x="197" y="245"/>
                  </a:lnTo>
                  <a:lnTo>
                    <a:pt x="191" y="269"/>
                  </a:lnTo>
                  <a:lnTo>
                    <a:pt x="185" y="281"/>
                  </a:lnTo>
                  <a:lnTo>
                    <a:pt x="179" y="316"/>
                  </a:lnTo>
                  <a:lnTo>
                    <a:pt x="179" y="340"/>
                  </a:lnTo>
                  <a:lnTo>
                    <a:pt x="179" y="370"/>
                  </a:lnTo>
                  <a:lnTo>
                    <a:pt x="191" y="394"/>
                  </a:lnTo>
                  <a:lnTo>
                    <a:pt x="179" y="394"/>
                  </a:lnTo>
                  <a:lnTo>
                    <a:pt x="137" y="382"/>
                  </a:lnTo>
                  <a:lnTo>
                    <a:pt x="96" y="382"/>
                  </a:lnTo>
                  <a:lnTo>
                    <a:pt x="60" y="388"/>
                  </a:lnTo>
                  <a:lnTo>
                    <a:pt x="42" y="394"/>
                  </a:lnTo>
                  <a:lnTo>
                    <a:pt x="24" y="406"/>
                  </a:lnTo>
                  <a:lnTo>
                    <a:pt x="0" y="412"/>
                  </a:lnTo>
                  <a:lnTo>
                    <a:pt x="0" y="430"/>
                  </a:lnTo>
                  <a:lnTo>
                    <a:pt x="48" y="418"/>
                  </a:lnTo>
                  <a:lnTo>
                    <a:pt x="96" y="406"/>
                  </a:lnTo>
                  <a:lnTo>
                    <a:pt x="155" y="406"/>
                  </a:lnTo>
                  <a:lnTo>
                    <a:pt x="227" y="418"/>
                  </a:lnTo>
                  <a:lnTo>
                    <a:pt x="263" y="418"/>
                  </a:lnTo>
                  <a:lnTo>
                    <a:pt x="287" y="4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845" y="3423"/>
              <a:ext cx="21" cy="84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66" y="3423"/>
              <a:ext cx="114" cy="84"/>
            </a:xfrm>
            <a:custGeom>
              <a:avLst/>
              <a:gdLst>
                <a:gd name="T0" fmla="*/ 3 w 131"/>
                <a:gd name="T1" fmla="*/ 84 h 84"/>
                <a:gd name="T2" fmla="*/ 3 w 131"/>
                <a:gd name="T3" fmla="*/ 72 h 84"/>
                <a:gd name="T4" fmla="*/ 3 w 131"/>
                <a:gd name="T5" fmla="*/ 60 h 84"/>
                <a:gd name="T6" fmla="*/ 3 w 131"/>
                <a:gd name="T7" fmla="*/ 48 h 84"/>
                <a:gd name="T8" fmla="*/ 3 w 131"/>
                <a:gd name="T9" fmla="*/ 18 h 84"/>
                <a:gd name="T10" fmla="*/ 0 w 131"/>
                <a:gd name="T11" fmla="*/ 6 h 84"/>
                <a:gd name="T12" fmla="*/ 0 w 131"/>
                <a:gd name="T13" fmla="*/ 0 h 84"/>
                <a:gd name="T14" fmla="*/ 3 w 131"/>
                <a:gd name="T15" fmla="*/ 8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84"/>
                <a:gd name="T26" fmla="*/ 131 w 131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84">
                  <a:moveTo>
                    <a:pt x="12" y="84"/>
                  </a:moveTo>
                  <a:lnTo>
                    <a:pt x="65" y="72"/>
                  </a:lnTo>
                  <a:lnTo>
                    <a:pt x="107" y="60"/>
                  </a:lnTo>
                  <a:lnTo>
                    <a:pt x="131" y="48"/>
                  </a:lnTo>
                  <a:lnTo>
                    <a:pt x="47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45" y="3394"/>
              <a:ext cx="21" cy="29"/>
            </a:xfrm>
            <a:custGeom>
              <a:avLst/>
              <a:gdLst>
                <a:gd name="T0" fmla="*/ 4 w 24"/>
                <a:gd name="T1" fmla="*/ 11 h 29"/>
                <a:gd name="T2" fmla="*/ 4 w 24"/>
                <a:gd name="T3" fmla="*/ 11 h 29"/>
                <a:gd name="T4" fmla="*/ 4 w 24"/>
                <a:gd name="T5" fmla="*/ 5 h 29"/>
                <a:gd name="T6" fmla="*/ 4 w 24"/>
                <a:gd name="T7" fmla="*/ 5 h 29"/>
                <a:gd name="T8" fmla="*/ 4 w 24"/>
                <a:gd name="T9" fmla="*/ 5 h 29"/>
                <a:gd name="T10" fmla="*/ 4 w 24"/>
                <a:gd name="T11" fmla="*/ 0 h 29"/>
                <a:gd name="T12" fmla="*/ 4 w 24"/>
                <a:gd name="T13" fmla="*/ 0 h 29"/>
                <a:gd name="T14" fmla="*/ 4 w 24"/>
                <a:gd name="T15" fmla="*/ 5 h 29"/>
                <a:gd name="T16" fmla="*/ 0 w 24"/>
                <a:gd name="T17" fmla="*/ 11 h 29"/>
                <a:gd name="T18" fmla="*/ 0 w 24"/>
                <a:gd name="T19" fmla="*/ 23 h 29"/>
                <a:gd name="T20" fmla="*/ 4 w 24"/>
                <a:gd name="T21" fmla="*/ 29 h 29"/>
                <a:gd name="T22" fmla="*/ 4 w 24"/>
                <a:gd name="T23" fmla="*/ 29 h 29"/>
                <a:gd name="T24" fmla="*/ 4 w 24"/>
                <a:gd name="T25" fmla="*/ 29 h 29"/>
                <a:gd name="T26" fmla="*/ 4 w 24"/>
                <a:gd name="T27" fmla="*/ 23 h 29"/>
                <a:gd name="T28" fmla="*/ 4 w 24"/>
                <a:gd name="T29" fmla="*/ 23 h 29"/>
                <a:gd name="T30" fmla="*/ 4 w 24"/>
                <a:gd name="T31" fmla="*/ 23 h 29"/>
                <a:gd name="T32" fmla="*/ 4 w 24"/>
                <a:gd name="T33" fmla="*/ 1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9"/>
                <a:gd name="T53" fmla="*/ 24 w 24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9">
                  <a:moveTo>
                    <a:pt x="24" y="11"/>
                  </a:moveTo>
                  <a:lnTo>
                    <a:pt x="24" y="11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6" y="29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575" y="3388"/>
              <a:ext cx="21" cy="29"/>
            </a:xfrm>
            <a:custGeom>
              <a:avLst/>
              <a:gdLst>
                <a:gd name="T0" fmla="*/ 4 w 24"/>
                <a:gd name="T1" fmla="*/ 11 h 29"/>
                <a:gd name="T2" fmla="*/ 4 w 24"/>
                <a:gd name="T3" fmla="*/ 11 h 29"/>
                <a:gd name="T4" fmla="*/ 4 w 24"/>
                <a:gd name="T5" fmla="*/ 6 h 29"/>
                <a:gd name="T6" fmla="*/ 4 w 24"/>
                <a:gd name="T7" fmla="*/ 0 h 29"/>
                <a:gd name="T8" fmla="*/ 0 w 24"/>
                <a:gd name="T9" fmla="*/ 0 h 29"/>
                <a:gd name="T10" fmla="*/ 0 w 24"/>
                <a:gd name="T11" fmla="*/ 6 h 29"/>
                <a:gd name="T12" fmla="*/ 0 w 24"/>
                <a:gd name="T13" fmla="*/ 6 h 29"/>
                <a:gd name="T14" fmla="*/ 0 w 24"/>
                <a:gd name="T15" fmla="*/ 11 h 29"/>
                <a:gd name="T16" fmla="*/ 0 w 24"/>
                <a:gd name="T17" fmla="*/ 23 h 29"/>
                <a:gd name="T18" fmla="*/ 4 w 24"/>
                <a:gd name="T19" fmla="*/ 29 h 29"/>
                <a:gd name="T20" fmla="*/ 4 w 24"/>
                <a:gd name="T21" fmla="*/ 29 h 29"/>
                <a:gd name="T22" fmla="*/ 4 w 24"/>
                <a:gd name="T23" fmla="*/ 23 h 29"/>
                <a:gd name="T24" fmla="*/ 4 w 24"/>
                <a:gd name="T25" fmla="*/ 23 h 29"/>
                <a:gd name="T26" fmla="*/ 4 w 24"/>
                <a:gd name="T27" fmla="*/ 11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29"/>
                <a:gd name="T44" fmla="*/ 24 w 24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29">
                  <a:moveTo>
                    <a:pt x="24" y="11"/>
                  </a:moveTo>
                  <a:lnTo>
                    <a:pt x="24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6" y="29"/>
                  </a:lnTo>
                  <a:lnTo>
                    <a:pt x="18" y="29"/>
                  </a:lnTo>
                  <a:lnTo>
                    <a:pt x="24" y="23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887" y="3453"/>
              <a:ext cx="446" cy="454"/>
            </a:xfrm>
            <a:custGeom>
              <a:avLst/>
              <a:gdLst>
                <a:gd name="T0" fmla="*/ 3 w 513"/>
                <a:gd name="T1" fmla="*/ 6 h 454"/>
                <a:gd name="T2" fmla="*/ 3 w 513"/>
                <a:gd name="T3" fmla="*/ 0 h 454"/>
                <a:gd name="T4" fmla="*/ 3 w 513"/>
                <a:gd name="T5" fmla="*/ 36 h 454"/>
                <a:gd name="T6" fmla="*/ 3 w 513"/>
                <a:gd name="T7" fmla="*/ 54 h 454"/>
                <a:gd name="T8" fmla="*/ 3 w 513"/>
                <a:gd name="T9" fmla="*/ 102 h 454"/>
                <a:gd name="T10" fmla="*/ 3 w 513"/>
                <a:gd name="T11" fmla="*/ 120 h 454"/>
                <a:gd name="T12" fmla="*/ 3 w 513"/>
                <a:gd name="T13" fmla="*/ 143 h 454"/>
                <a:gd name="T14" fmla="*/ 3 w 513"/>
                <a:gd name="T15" fmla="*/ 179 h 454"/>
                <a:gd name="T16" fmla="*/ 3 w 513"/>
                <a:gd name="T17" fmla="*/ 203 h 454"/>
                <a:gd name="T18" fmla="*/ 3 w 513"/>
                <a:gd name="T19" fmla="*/ 215 h 454"/>
                <a:gd name="T20" fmla="*/ 3 w 513"/>
                <a:gd name="T21" fmla="*/ 227 h 454"/>
                <a:gd name="T22" fmla="*/ 3 w 513"/>
                <a:gd name="T23" fmla="*/ 251 h 454"/>
                <a:gd name="T24" fmla="*/ 3 w 513"/>
                <a:gd name="T25" fmla="*/ 287 h 454"/>
                <a:gd name="T26" fmla="*/ 3 w 513"/>
                <a:gd name="T27" fmla="*/ 305 h 454"/>
                <a:gd name="T28" fmla="*/ 3 w 513"/>
                <a:gd name="T29" fmla="*/ 322 h 454"/>
                <a:gd name="T30" fmla="*/ 3 w 513"/>
                <a:gd name="T31" fmla="*/ 358 h 454"/>
                <a:gd name="T32" fmla="*/ 3 w 513"/>
                <a:gd name="T33" fmla="*/ 370 h 454"/>
                <a:gd name="T34" fmla="*/ 3 w 513"/>
                <a:gd name="T35" fmla="*/ 382 h 454"/>
                <a:gd name="T36" fmla="*/ 3 w 513"/>
                <a:gd name="T37" fmla="*/ 394 h 454"/>
                <a:gd name="T38" fmla="*/ 3 w 513"/>
                <a:gd name="T39" fmla="*/ 394 h 454"/>
                <a:gd name="T40" fmla="*/ 3 w 513"/>
                <a:gd name="T41" fmla="*/ 394 h 454"/>
                <a:gd name="T42" fmla="*/ 3 w 513"/>
                <a:gd name="T43" fmla="*/ 394 h 454"/>
                <a:gd name="T44" fmla="*/ 3 w 513"/>
                <a:gd name="T45" fmla="*/ 394 h 454"/>
                <a:gd name="T46" fmla="*/ 3 w 513"/>
                <a:gd name="T47" fmla="*/ 400 h 454"/>
                <a:gd name="T48" fmla="*/ 3 w 513"/>
                <a:gd name="T49" fmla="*/ 406 h 454"/>
                <a:gd name="T50" fmla="*/ 3 w 513"/>
                <a:gd name="T51" fmla="*/ 412 h 454"/>
                <a:gd name="T52" fmla="*/ 3 w 513"/>
                <a:gd name="T53" fmla="*/ 442 h 454"/>
                <a:gd name="T54" fmla="*/ 3 w 513"/>
                <a:gd name="T55" fmla="*/ 454 h 454"/>
                <a:gd name="T56" fmla="*/ 3 w 513"/>
                <a:gd name="T57" fmla="*/ 454 h 454"/>
                <a:gd name="T58" fmla="*/ 0 w 513"/>
                <a:gd name="T59" fmla="*/ 454 h 454"/>
                <a:gd name="T60" fmla="*/ 0 w 513"/>
                <a:gd name="T61" fmla="*/ 430 h 454"/>
                <a:gd name="T62" fmla="*/ 3 w 513"/>
                <a:gd name="T63" fmla="*/ 412 h 454"/>
                <a:gd name="T64" fmla="*/ 3 w 513"/>
                <a:gd name="T65" fmla="*/ 406 h 454"/>
                <a:gd name="T66" fmla="*/ 3 w 513"/>
                <a:gd name="T67" fmla="*/ 400 h 454"/>
                <a:gd name="T68" fmla="*/ 3 w 513"/>
                <a:gd name="T69" fmla="*/ 394 h 454"/>
                <a:gd name="T70" fmla="*/ 3 w 513"/>
                <a:gd name="T71" fmla="*/ 370 h 454"/>
                <a:gd name="T72" fmla="*/ 3 w 513"/>
                <a:gd name="T73" fmla="*/ 340 h 454"/>
                <a:gd name="T74" fmla="*/ 3 w 513"/>
                <a:gd name="T75" fmla="*/ 305 h 454"/>
                <a:gd name="T76" fmla="*/ 3 w 513"/>
                <a:gd name="T77" fmla="*/ 263 h 454"/>
                <a:gd name="T78" fmla="*/ 3 w 513"/>
                <a:gd name="T79" fmla="*/ 233 h 454"/>
                <a:gd name="T80" fmla="*/ 3 w 513"/>
                <a:gd name="T81" fmla="*/ 215 h 454"/>
                <a:gd name="T82" fmla="*/ 3 w 513"/>
                <a:gd name="T83" fmla="*/ 191 h 454"/>
                <a:gd name="T84" fmla="*/ 3 w 513"/>
                <a:gd name="T85" fmla="*/ 161 h 454"/>
                <a:gd name="T86" fmla="*/ 3 w 513"/>
                <a:gd name="T87" fmla="*/ 126 h 454"/>
                <a:gd name="T88" fmla="*/ 3 w 513"/>
                <a:gd name="T89" fmla="*/ 90 h 454"/>
                <a:gd name="T90" fmla="*/ 3 w 513"/>
                <a:gd name="T91" fmla="*/ 66 h 454"/>
                <a:gd name="T92" fmla="*/ 3 w 513"/>
                <a:gd name="T93" fmla="*/ 36 h 454"/>
                <a:gd name="T94" fmla="*/ 3 w 513"/>
                <a:gd name="T95" fmla="*/ 48 h 454"/>
                <a:gd name="T96" fmla="*/ 3 w 513"/>
                <a:gd name="T97" fmla="*/ 48 h 454"/>
                <a:gd name="T98" fmla="*/ 3 w 513"/>
                <a:gd name="T99" fmla="*/ 42 h 454"/>
                <a:gd name="T100" fmla="*/ 3 w 513"/>
                <a:gd name="T101" fmla="*/ 36 h 454"/>
                <a:gd name="T102" fmla="*/ 3 w 513"/>
                <a:gd name="T103" fmla="*/ 18 h 454"/>
                <a:gd name="T104" fmla="*/ 3 w 513"/>
                <a:gd name="T105" fmla="*/ 6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3"/>
                <a:gd name="T160" fmla="*/ 0 h 454"/>
                <a:gd name="T161" fmla="*/ 513 w 513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3" h="454">
                  <a:moveTo>
                    <a:pt x="477" y="6"/>
                  </a:moveTo>
                  <a:lnTo>
                    <a:pt x="513" y="0"/>
                  </a:lnTo>
                  <a:lnTo>
                    <a:pt x="513" y="36"/>
                  </a:lnTo>
                  <a:lnTo>
                    <a:pt x="507" y="54"/>
                  </a:lnTo>
                  <a:lnTo>
                    <a:pt x="489" y="102"/>
                  </a:lnTo>
                  <a:lnTo>
                    <a:pt x="477" y="120"/>
                  </a:lnTo>
                  <a:lnTo>
                    <a:pt x="471" y="143"/>
                  </a:lnTo>
                  <a:lnTo>
                    <a:pt x="465" y="179"/>
                  </a:lnTo>
                  <a:lnTo>
                    <a:pt x="471" y="203"/>
                  </a:lnTo>
                  <a:lnTo>
                    <a:pt x="477" y="215"/>
                  </a:lnTo>
                  <a:lnTo>
                    <a:pt x="489" y="227"/>
                  </a:lnTo>
                  <a:lnTo>
                    <a:pt x="495" y="251"/>
                  </a:lnTo>
                  <a:lnTo>
                    <a:pt x="501" y="287"/>
                  </a:lnTo>
                  <a:lnTo>
                    <a:pt x="495" y="305"/>
                  </a:lnTo>
                  <a:lnTo>
                    <a:pt x="489" y="322"/>
                  </a:lnTo>
                  <a:lnTo>
                    <a:pt x="495" y="358"/>
                  </a:lnTo>
                  <a:lnTo>
                    <a:pt x="501" y="370"/>
                  </a:lnTo>
                  <a:lnTo>
                    <a:pt x="471" y="382"/>
                  </a:lnTo>
                  <a:lnTo>
                    <a:pt x="447" y="394"/>
                  </a:lnTo>
                  <a:lnTo>
                    <a:pt x="429" y="394"/>
                  </a:lnTo>
                  <a:lnTo>
                    <a:pt x="364" y="394"/>
                  </a:lnTo>
                  <a:lnTo>
                    <a:pt x="352" y="394"/>
                  </a:lnTo>
                  <a:lnTo>
                    <a:pt x="310" y="394"/>
                  </a:lnTo>
                  <a:lnTo>
                    <a:pt x="280" y="400"/>
                  </a:lnTo>
                  <a:lnTo>
                    <a:pt x="256" y="406"/>
                  </a:lnTo>
                  <a:lnTo>
                    <a:pt x="238" y="412"/>
                  </a:lnTo>
                  <a:lnTo>
                    <a:pt x="143" y="442"/>
                  </a:lnTo>
                  <a:lnTo>
                    <a:pt x="95" y="454"/>
                  </a:lnTo>
                  <a:lnTo>
                    <a:pt x="41" y="454"/>
                  </a:lnTo>
                  <a:lnTo>
                    <a:pt x="0" y="454"/>
                  </a:lnTo>
                  <a:lnTo>
                    <a:pt x="0" y="430"/>
                  </a:lnTo>
                  <a:lnTo>
                    <a:pt x="65" y="412"/>
                  </a:lnTo>
                  <a:lnTo>
                    <a:pt x="101" y="406"/>
                  </a:lnTo>
                  <a:lnTo>
                    <a:pt x="137" y="400"/>
                  </a:lnTo>
                  <a:lnTo>
                    <a:pt x="179" y="394"/>
                  </a:lnTo>
                  <a:lnTo>
                    <a:pt x="191" y="370"/>
                  </a:lnTo>
                  <a:lnTo>
                    <a:pt x="203" y="340"/>
                  </a:lnTo>
                  <a:lnTo>
                    <a:pt x="209" y="305"/>
                  </a:lnTo>
                  <a:lnTo>
                    <a:pt x="203" y="263"/>
                  </a:lnTo>
                  <a:lnTo>
                    <a:pt x="197" y="233"/>
                  </a:lnTo>
                  <a:lnTo>
                    <a:pt x="191" y="215"/>
                  </a:lnTo>
                  <a:lnTo>
                    <a:pt x="179" y="191"/>
                  </a:lnTo>
                  <a:lnTo>
                    <a:pt x="173" y="161"/>
                  </a:lnTo>
                  <a:lnTo>
                    <a:pt x="167" y="126"/>
                  </a:lnTo>
                  <a:lnTo>
                    <a:pt x="173" y="90"/>
                  </a:lnTo>
                  <a:lnTo>
                    <a:pt x="185" y="66"/>
                  </a:lnTo>
                  <a:lnTo>
                    <a:pt x="197" y="36"/>
                  </a:lnTo>
                  <a:lnTo>
                    <a:pt x="238" y="48"/>
                  </a:lnTo>
                  <a:lnTo>
                    <a:pt x="298" y="48"/>
                  </a:lnTo>
                  <a:lnTo>
                    <a:pt x="346" y="42"/>
                  </a:lnTo>
                  <a:lnTo>
                    <a:pt x="382" y="36"/>
                  </a:lnTo>
                  <a:lnTo>
                    <a:pt x="429" y="18"/>
                  </a:lnTo>
                  <a:lnTo>
                    <a:pt x="477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094" y="3859"/>
              <a:ext cx="15" cy="376"/>
            </a:xfrm>
            <a:custGeom>
              <a:avLst/>
              <a:gdLst>
                <a:gd name="T0" fmla="*/ 2 w 18"/>
                <a:gd name="T1" fmla="*/ 107 h 376"/>
                <a:gd name="T2" fmla="*/ 2 w 18"/>
                <a:gd name="T3" fmla="*/ 376 h 376"/>
                <a:gd name="T4" fmla="*/ 0 w 18"/>
                <a:gd name="T5" fmla="*/ 376 h 376"/>
                <a:gd name="T6" fmla="*/ 0 w 18"/>
                <a:gd name="T7" fmla="*/ 6 h 376"/>
                <a:gd name="T8" fmla="*/ 2 w 18"/>
                <a:gd name="T9" fmla="*/ 0 h 376"/>
                <a:gd name="T10" fmla="*/ 2 w 18"/>
                <a:gd name="T11" fmla="*/ 107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76"/>
                <a:gd name="T20" fmla="*/ 18 w 18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76">
                  <a:moveTo>
                    <a:pt x="18" y="107"/>
                  </a:moveTo>
                  <a:lnTo>
                    <a:pt x="18" y="376"/>
                  </a:lnTo>
                  <a:lnTo>
                    <a:pt x="0" y="37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107"/>
                  </a:lnTo>
                  <a:close/>
                </a:path>
              </a:pathLst>
            </a:custGeom>
            <a:solidFill>
              <a:srgbClr val="00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109" y="3423"/>
              <a:ext cx="151" cy="78"/>
            </a:xfrm>
            <a:custGeom>
              <a:avLst/>
              <a:gdLst>
                <a:gd name="T0" fmla="*/ 3 w 173"/>
                <a:gd name="T1" fmla="*/ 78 h 78"/>
                <a:gd name="T2" fmla="*/ 3 w 173"/>
                <a:gd name="T3" fmla="*/ 78 h 78"/>
                <a:gd name="T4" fmla="*/ 3 w 173"/>
                <a:gd name="T5" fmla="*/ 72 h 78"/>
                <a:gd name="T6" fmla="*/ 3 w 173"/>
                <a:gd name="T7" fmla="*/ 66 h 78"/>
                <a:gd name="T8" fmla="*/ 3 w 173"/>
                <a:gd name="T9" fmla="*/ 48 h 78"/>
                <a:gd name="T10" fmla="*/ 3 w 173"/>
                <a:gd name="T11" fmla="*/ 30 h 78"/>
                <a:gd name="T12" fmla="*/ 3 w 173"/>
                <a:gd name="T13" fmla="*/ 12 h 78"/>
                <a:gd name="T14" fmla="*/ 3 w 173"/>
                <a:gd name="T15" fmla="*/ 6 h 78"/>
                <a:gd name="T16" fmla="*/ 0 w 173"/>
                <a:gd name="T17" fmla="*/ 0 h 78"/>
                <a:gd name="T18" fmla="*/ 3 w 173"/>
                <a:gd name="T19" fmla="*/ 78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78"/>
                <a:gd name="T32" fmla="*/ 173 w 173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78">
                  <a:moveTo>
                    <a:pt x="30" y="78"/>
                  </a:moveTo>
                  <a:lnTo>
                    <a:pt x="42" y="78"/>
                  </a:lnTo>
                  <a:lnTo>
                    <a:pt x="90" y="72"/>
                  </a:lnTo>
                  <a:lnTo>
                    <a:pt x="126" y="66"/>
                  </a:lnTo>
                  <a:lnTo>
                    <a:pt x="173" y="48"/>
                  </a:lnTo>
                  <a:lnTo>
                    <a:pt x="108" y="30"/>
                  </a:lnTo>
                  <a:lnTo>
                    <a:pt x="5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094" y="3423"/>
              <a:ext cx="15" cy="78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094" y="3394"/>
              <a:ext cx="21" cy="29"/>
            </a:xfrm>
            <a:custGeom>
              <a:avLst/>
              <a:gdLst>
                <a:gd name="T0" fmla="*/ 4 w 24"/>
                <a:gd name="T1" fmla="*/ 17 h 29"/>
                <a:gd name="T2" fmla="*/ 4 w 24"/>
                <a:gd name="T3" fmla="*/ 11 h 29"/>
                <a:gd name="T4" fmla="*/ 4 w 24"/>
                <a:gd name="T5" fmla="*/ 5 h 29"/>
                <a:gd name="T6" fmla="*/ 4 w 24"/>
                <a:gd name="T7" fmla="*/ 5 h 29"/>
                <a:gd name="T8" fmla="*/ 4 w 24"/>
                <a:gd name="T9" fmla="*/ 0 h 29"/>
                <a:gd name="T10" fmla="*/ 4 w 24"/>
                <a:gd name="T11" fmla="*/ 0 h 29"/>
                <a:gd name="T12" fmla="*/ 0 w 24"/>
                <a:gd name="T13" fmla="*/ 11 h 29"/>
                <a:gd name="T14" fmla="*/ 0 w 24"/>
                <a:gd name="T15" fmla="*/ 23 h 29"/>
                <a:gd name="T16" fmla="*/ 0 w 24"/>
                <a:gd name="T17" fmla="*/ 29 h 29"/>
                <a:gd name="T18" fmla="*/ 4 w 24"/>
                <a:gd name="T19" fmla="*/ 29 h 29"/>
                <a:gd name="T20" fmla="*/ 4 w 24"/>
                <a:gd name="T21" fmla="*/ 29 h 29"/>
                <a:gd name="T22" fmla="*/ 4 w 24"/>
                <a:gd name="T23" fmla="*/ 23 h 29"/>
                <a:gd name="T24" fmla="*/ 4 w 24"/>
                <a:gd name="T25" fmla="*/ 1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9"/>
                <a:gd name="T41" fmla="*/ 24 w 24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9">
                  <a:moveTo>
                    <a:pt x="24" y="17"/>
                  </a:moveTo>
                  <a:lnTo>
                    <a:pt x="24" y="11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18" y="29"/>
                  </a:lnTo>
                  <a:lnTo>
                    <a:pt x="24" y="23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75" y="3877"/>
              <a:ext cx="15" cy="310"/>
            </a:xfrm>
            <a:custGeom>
              <a:avLst/>
              <a:gdLst>
                <a:gd name="T0" fmla="*/ 2 w 18"/>
                <a:gd name="T1" fmla="*/ 107 h 310"/>
                <a:gd name="T2" fmla="*/ 2 w 18"/>
                <a:gd name="T3" fmla="*/ 310 h 310"/>
                <a:gd name="T4" fmla="*/ 0 w 18"/>
                <a:gd name="T5" fmla="*/ 310 h 310"/>
                <a:gd name="T6" fmla="*/ 0 w 18"/>
                <a:gd name="T7" fmla="*/ 0 h 310"/>
                <a:gd name="T8" fmla="*/ 2 w 18"/>
                <a:gd name="T9" fmla="*/ 0 h 310"/>
                <a:gd name="T10" fmla="*/ 2 w 18"/>
                <a:gd name="T11" fmla="*/ 107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10"/>
                <a:gd name="T20" fmla="*/ 18 w 18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10">
                  <a:moveTo>
                    <a:pt x="18" y="107"/>
                  </a:moveTo>
                  <a:lnTo>
                    <a:pt x="18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07"/>
                  </a:lnTo>
                  <a:close/>
                </a:path>
              </a:pathLst>
            </a:custGeom>
            <a:solidFill>
              <a:srgbClr val="00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151" y="3483"/>
              <a:ext cx="462" cy="400"/>
            </a:xfrm>
            <a:custGeom>
              <a:avLst/>
              <a:gdLst>
                <a:gd name="T0" fmla="*/ 3 w 531"/>
                <a:gd name="T1" fmla="*/ 394 h 400"/>
                <a:gd name="T2" fmla="*/ 3 w 531"/>
                <a:gd name="T3" fmla="*/ 382 h 400"/>
                <a:gd name="T4" fmla="*/ 3 w 531"/>
                <a:gd name="T5" fmla="*/ 376 h 400"/>
                <a:gd name="T6" fmla="*/ 3 w 531"/>
                <a:gd name="T7" fmla="*/ 376 h 400"/>
                <a:gd name="T8" fmla="*/ 3 w 531"/>
                <a:gd name="T9" fmla="*/ 388 h 400"/>
                <a:gd name="T10" fmla="*/ 3 w 531"/>
                <a:gd name="T11" fmla="*/ 400 h 400"/>
                <a:gd name="T12" fmla="*/ 0 w 531"/>
                <a:gd name="T13" fmla="*/ 400 h 400"/>
                <a:gd name="T14" fmla="*/ 3 w 531"/>
                <a:gd name="T15" fmla="*/ 364 h 400"/>
                <a:gd name="T16" fmla="*/ 3 w 531"/>
                <a:gd name="T17" fmla="*/ 364 h 400"/>
                <a:gd name="T18" fmla="*/ 3 w 531"/>
                <a:gd name="T19" fmla="*/ 364 h 400"/>
                <a:gd name="T20" fmla="*/ 3 w 531"/>
                <a:gd name="T21" fmla="*/ 364 h 400"/>
                <a:gd name="T22" fmla="*/ 3 w 531"/>
                <a:gd name="T23" fmla="*/ 364 h 400"/>
                <a:gd name="T24" fmla="*/ 3 w 531"/>
                <a:gd name="T25" fmla="*/ 352 h 400"/>
                <a:gd name="T26" fmla="*/ 3 w 531"/>
                <a:gd name="T27" fmla="*/ 340 h 400"/>
                <a:gd name="T28" fmla="*/ 3 w 531"/>
                <a:gd name="T29" fmla="*/ 328 h 400"/>
                <a:gd name="T30" fmla="*/ 3 w 531"/>
                <a:gd name="T31" fmla="*/ 292 h 400"/>
                <a:gd name="T32" fmla="*/ 3 w 531"/>
                <a:gd name="T33" fmla="*/ 275 h 400"/>
                <a:gd name="T34" fmla="*/ 3 w 531"/>
                <a:gd name="T35" fmla="*/ 257 h 400"/>
                <a:gd name="T36" fmla="*/ 3 w 531"/>
                <a:gd name="T37" fmla="*/ 221 h 400"/>
                <a:gd name="T38" fmla="*/ 3 w 531"/>
                <a:gd name="T39" fmla="*/ 197 h 400"/>
                <a:gd name="T40" fmla="*/ 3 w 531"/>
                <a:gd name="T41" fmla="*/ 185 h 400"/>
                <a:gd name="T42" fmla="*/ 3 w 531"/>
                <a:gd name="T43" fmla="*/ 173 h 400"/>
                <a:gd name="T44" fmla="*/ 3 w 531"/>
                <a:gd name="T45" fmla="*/ 149 h 400"/>
                <a:gd name="T46" fmla="*/ 3 w 531"/>
                <a:gd name="T47" fmla="*/ 113 h 400"/>
                <a:gd name="T48" fmla="*/ 3 w 531"/>
                <a:gd name="T49" fmla="*/ 90 h 400"/>
                <a:gd name="T50" fmla="*/ 3 w 531"/>
                <a:gd name="T51" fmla="*/ 72 h 400"/>
                <a:gd name="T52" fmla="*/ 3 w 531"/>
                <a:gd name="T53" fmla="*/ 24 h 400"/>
                <a:gd name="T54" fmla="*/ 3 w 531"/>
                <a:gd name="T55" fmla="*/ 6 h 400"/>
                <a:gd name="T56" fmla="*/ 3 w 531"/>
                <a:gd name="T57" fmla="*/ 6 h 400"/>
                <a:gd name="T58" fmla="*/ 3 w 531"/>
                <a:gd name="T59" fmla="*/ 6 h 400"/>
                <a:gd name="T60" fmla="*/ 3 w 531"/>
                <a:gd name="T61" fmla="*/ 12 h 400"/>
                <a:gd name="T62" fmla="*/ 3 w 531"/>
                <a:gd name="T63" fmla="*/ 12 h 400"/>
                <a:gd name="T64" fmla="*/ 3 w 531"/>
                <a:gd name="T65" fmla="*/ 6 h 400"/>
                <a:gd name="T66" fmla="*/ 3 w 531"/>
                <a:gd name="T67" fmla="*/ 6 h 400"/>
                <a:gd name="T68" fmla="*/ 3 w 531"/>
                <a:gd name="T69" fmla="*/ 0 h 400"/>
                <a:gd name="T70" fmla="*/ 3 w 531"/>
                <a:gd name="T71" fmla="*/ 84 h 400"/>
                <a:gd name="T72" fmla="*/ 3 w 531"/>
                <a:gd name="T73" fmla="*/ 137 h 400"/>
                <a:gd name="T74" fmla="*/ 3 w 531"/>
                <a:gd name="T75" fmla="*/ 185 h 400"/>
                <a:gd name="T76" fmla="*/ 3 w 531"/>
                <a:gd name="T77" fmla="*/ 209 h 400"/>
                <a:gd name="T78" fmla="*/ 3 w 531"/>
                <a:gd name="T79" fmla="*/ 251 h 400"/>
                <a:gd name="T80" fmla="*/ 3 w 531"/>
                <a:gd name="T81" fmla="*/ 316 h 400"/>
                <a:gd name="T82" fmla="*/ 3 w 531"/>
                <a:gd name="T83" fmla="*/ 352 h 400"/>
                <a:gd name="T84" fmla="*/ 3 w 531"/>
                <a:gd name="T85" fmla="*/ 358 h 400"/>
                <a:gd name="T86" fmla="*/ 3 w 531"/>
                <a:gd name="T87" fmla="*/ 370 h 400"/>
                <a:gd name="T88" fmla="*/ 3 w 531"/>
                <a:gd name="T89" fmla="*/ 376 h 400"/>
                <a:gd name="T90" fmla="*/ 3 w 531"/>
                <a:gd name="T91" fmla="*/ 388 h 400"/>
                <a:gd name="T92" fmla="*/ 3 w 531"/>
                <a:gd name="T93" fmla="*/ 394 h 400"/>
                <a:gd name="T94" fmla="*/ 3 w 531"/>
                <a:gd name="T95" fmla="*/ 394 h 400"/>
                <a:gd name="T96" fmla="*/ 3 w 531"/>
                <a:gd name="T97" fmla="*/ 394 h 400"/>
                <a:gd name="T98" fmla="*/ 3 w 531"/>
                <a:gd name="T99" fmla="*/ 394 h 4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1"/>
                <a:gd name="T151" fmla="*/ 0 h 400"/>
                <a:gd name="T152" fmla="*/ 531 w 531"/>
                <a:gd name="T153" fmla="*/ 400 h 4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1" h="400">
                  <a:moveTo>
                    <a:pt x="257" y="394"/>
                  </a:moveTo>
                  <a:lnTo>
                    <a:pt x="173" y="382"/>
                  </a:lnTo>
                  <a:lnTo>
                    <a:pt x="143" y="376"/>
                  </a:lnTo>
                  <a:lnTo>
                    <a:pt x="90" y="376"/>
                  </a:lnTo>
                  <a:lnTo>
                    <a:pt x="42" y="388"/>
                  </a:lnTo>
                  <a:lnTo>
                    <a:pt x="6" y="400"/>
                  </a:lnTo>
                  <a:lnTo>
                    <a:pt x="0" y="400"/>
                  </a:lnTo>
                  <a:lnTo>
                    <a:pt x="6" y="364"/>
                  </a:lnTo>
                  <a:lnTo>
                    <a:pt x="48" y="364"/>
                  </a:lnTo>
                  <a:lnTo>
                    <a:pt x="60" y="364"/>
                  </a:lnTo>
                  <a:lnTo>
                    <a:pt x="125" y="364"/>
                  </a:lnTo>
                  <a:lnTo>
                    <a:pt x="143" y="364"/>
                  </a:lnTo>
                  <a:lnTo>
                    <a:pt x="167" y="352"/>
                  </a:lnTo>
                  <a:lnTo>
                    <a:pt x="197" y="340"/>
                  </a:lnTo>
                  <a:lnTo>
                    <a:pt x="191" y="328"/>
                  </a:lnTo>
                  <a:lnTo>
                    <a:pt x="185" y="292"/>
                  </a:lnTo>
                  <a:lnTo>
                    <a:pt x="191" y="275"/>
                  </a:lnTo>
                  <a:lnTo>
                    <a:pt x="197" y="257"/>
                  </a:lnTo>
                  <a:lnTo>
                    <a:pt x="191" y="221"/>
                  </a:lnTo>
                  <a:lnTo>
                    <a:pt x="185" y="197"/>
                  </a:lnTo>
                  <a:lnTo>
                    <a:pt x="173" y="185"/>
                  </a:lnTo>
                  <a:lnTo>
                    <a:pt x="167" y="173"/>
                  </a:lnTo>
                  <a:lnTo>
                    <a:pt x="161" y="149"/>
                  </a:lnTo>
                  <a:lnTo>
                    <a:pt x="167" y="113"/>
                  </a:lnTo>
                  <a:lnTo>
                    <a:pt x="173" y="90"/>
                  </a:lnTo>
                  <a:lnTo>
                    <a:pt x="185" y="72"/>
                  </a:lnTo>
                  <a:lnTo>
                    <a:pt x="203" y="24"/>
                  </a:lnTo>
                  <a:lnTo>
                    <a:pt x="209" y="6"/>
                  </a:lnTo>
                  <a:lnTo>
                    <a:pt x="257" y="6"/>
                  </a:lnTo>
                  <a:lnTo>
                    <a:pt x="275" y="6"/>
                  </a:lnTo>
                  <a:lnTo>
                    <a:pt x="299" y="12"/>
                  </a:lnTo>
                  <a:lnTo>
                    <a:pt x="352" y="12"/>
                  </a:lnTo>
                  <a:lnTo>
                    <a:pt x="406" y="6"/>
                  </a:lnTo>
                  <a:lnTo>
                    <a:pt x="472" y="6"/>
                  </a:lnTo>
                  <a:lnTo>
                    <a:pt x="531" y="0"/>
                  </a:lnTo>
                  <a:lnTo>
                    <a:pt x="496" y="84"/>
                  </a:lnTo>
                  <a:lnTo>
                    <a:pt x="484" y="137"/>
                  </a:lnTo>
                  <a:lnTo>
                    <a:pt x="472" y="185"/>
                  </a:lnTo>
                  <a:lnTo>
                    <a:pt x="472" y="209"/>
                  </a:lnTo>
                  <a:lnTo>
                    <a:pt x="478" y="251"/>
                  </a:lnTo>
                  <a:lnTo>
                    <a:pt x="496" y="316"/>
                  </a:lnTo>
                  <a:lnTo>
                    <a:pt x="508" y="352"/>
                  </a:lnTo>
                  <a:lnTo>
                    <a:pt x="496" y="358"/>
                  </a:lnTo>
                  <a:lnTo>
                    <a:pt x="472" y="370"/>
                  </a:lnTo>
                  <a:lnTo>
                    <a:pt x="448" y="376"/>
                  </a:lnTo>
                  <a:lnTo>
                    <a:pt x="400" y="388"/>
                  </a:lnTo>
                  <a:lnTo>
                    <a:pt x="352" y="394"/>
                  </a:lnTo>
                  <a:lnTo>
                    <a:pt x="305" y="394"/>
                  </a:lnTo>
                  <a:lnTo>
                    <a:pt x="275" y="394"/>
                  </a:lnTo>
                  <a:lnTo>
                    <a:pt x="257" y="3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375" y="3376"/>
              <a:ext cx="15" cy="113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369" y="3352"/>
              <a:ext cx="26" cy="24"/>
            </a:xfrm>
            <a:custGeom>
              <a:avLst/>
              <a:gdLst>
                <a:gd name="T0" fmla="*/ 3 w 30"/>
                <a:gd name="T1" fmla="*/ 12 h 24"/>
                <a:gd name="T2" fmla="*/ 3 w 30"/>
                <a:gd name="T3" fmla="*/ 12 h 24"/>
                <a:gd name="T4" fmla="*/ 3 w 30"/>
                <a:gd name="T5" fmla="*/ 6 h 24"/>
                <a:gd name="T6" fmla="*/ 3 w 30"/>
                <a:gd name="T7" fmla="*/ 6 h 24"/>
                <a:gd name="T8" fmla="*/ 3 w 30"/>
                <a:gd name="T9" fmla="*/ 0 h 24"/>
                <a:gd name="T10" fmla="*/ 3 w 30"/>
                <a:gd name="T11" fmla="*/ 0 h 24"/>
                <a:gd name="T12" fmla="*/ 3 w 30"/>
                <a:gd name="T13" fmla="*/ 0 h 24"/>
                <a:gd name="T14" fmla="*/ 3 w 30"/>
                <a:gd name="T15" fmla="*/ 0 h 24"/>
                <a:gd name="T16" fmla="*/ 3 w 30"/>
                <a:gd name="T17" fmla="*/ 0 h 24"/>
                <a:gd name="T18" fmla="*/ 0 w 30"/>
                <a:gd name="T19" fmla="*/ 12 h 24"/>
                <a:gd name="T20" fmla="*/ 0 w 30"/>
                <a:gd name="T21" fmla="*/ 24 h 24"/>
                <a:gd name="T22" fmla="*/ 3 w 30"/>
                <a:gd name="T23" fmla="*/ 24 h 24"/>
                <a:gd name="T24" fmla="*/ 3 w 30"/>
                <a:gd name="T25" fmla="*/ 24 h 24"/>
                <a:gd name="T26" fmla="*/ 3 w 30"/>
                <a:gd name="T27" fmla="*/ 24 h 24"/>
                <a:gd name="T28" fmla="*/ 3 w 30"/>
                <a:gd name="T29" fmla="*/ 24 h 24"/>
                <a:gd name="T30" fmla="*/ 3 w 30"/>
                <a:gd name="T31" fmla="*/ 12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24"/>
                <a:gd name="T50" fmla="*/ 30 w 30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24">
                  <a:moveTo>
                    <a:pt x="30" y="12"/>
                  </a:moveTo>
                  <a:lnTo>
                    <a:pt x="3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390" y="3376"/>
              <a:ext cx="483" cy="435"/>
            </a:xfrm>
            <a:custGeom>
              <a:avLst/>
              <a:gdLst>
                <a:gd name="T0" fmla="*/ 3 w 555"/>
                <a:gd name="T1" fmla="*/ 119 h 435"/>
                <a:gd name="T2" fmla="*/ 3 w 555"/>
                <a:gd name="T3" fmla="*/ 59 h 435"/>
                <a:gd name="T4" fmla="*/ 3 w 555"/>
                <a:gd name="T5" fmla="*/ 18 h 435"/>
                <a:gd name="T6" fmla="*/ 0 w 555"/>
                <a:gd name="T7" fmla="*/ 0 h 435"/>
                <a:gd name="T8" fmla="*/ 3 w 555"/>
                <a:gd name="T9" fmla="*/ 0 h 435"/>
                <a:gd name="T10" fmla="*/ 3 w 555"/>
                <a:gd name="T11" fmla="*/ 12 h 435"/>
                <a:gd name="T12" fmla="*/ 3 w 555"/>
                <a:gd name="T13" fmla="*/ 23 h 435"/>
                <a:gd name="T14" fmla="*/ 3 w 555"/>
                <a:gd name="T15" fmla="*/ 53 h 435"/>
                <a:gd name="T16" fmla="*/ 3 w 555"/>
                <a:gd name="T17" fmla="*/ 53 h 435"/>
                <a:gd name="T18" fmla="*/ 3 w 555"/>
                <a:gd name="T19" fmla="*/ 59 h 435"/>
                <a:gd name="T20" fmla="*/ 3 w 555"/>
                <a:gd name="T21" fmla="*/ 59 h 435"/>
                <a:gd name="T22" fmla="*/ 3 w 555"/>
                <a:gd name="T23" fmla="*/ 53 h 435"/>
                <a:gd name="T24" fmla="*/ 3 w 555"/>
                <a:gd name="T25" fmla="*/ 41 h 435"/>
                <a:gd name="T26" fmla="*/ 3 w 555"/>
                <a:gd name="T27" fmla="*/ 35 h 435"/>
                <a:gd name="T28" fmla="*/ 3 w 555"/>
                <a:gd name="T29" fmla="*/ 29 h 435"/>
                <a:gd name="T30" fmla="*/ 3 w 555"/>
                <a:gd name="T31" fmla="*/ 12 h 435"/>
                <a:gd name="T32" fmla="*/ 3 w 555"/>
                <a:gd name="T33" fmla="*/ 12 h 435"/>
                <a:gd name="T34" fmla="*/ 3 w 555"/>
                <a:gd name="T35" fmla="*/ 12 h 435"/>
                <a:gd name="T36" fmla="*/ 3 w 555"/>
                <a:gd name="T37" fmla="*/ 18 h 435"/>
                <a:gd name="T38" fmla="*/ 3 w 555"/>
                <a:gd name="T39" fmla="*/ 71 h 435"/>
                <a:gd name="T40" fmla="*/ 3 w 555"/>
                <a:gd name="T41" fmla="*/ 119 h 435"/>
                <a:gd name="T42" fmla="*/ 3 w 555"/>
                <a:gd name="T43" fmla="*/ 167 h 435"/>
                <a:gd name="T44" fmla="*/ 3 w 555"/>
                <a:gd name="T45" fmla="*/ 191 h 435"/>
                <a:gd name="T46" fmla="*/ 3 w 555"/>
                <a:gd name="T47" fmla="*/ 220 h 435"/>
                <a:gd name="T48" fmla="*/ 3 w 555"/>
                <a:gd name="T49" fmla="*/ 274 h 435"/>
                <a:gd name="T50" fmla="*/ 3 w 555"/>
                <a:gd name="T51" fmla="*/ 310 h 435"/>
                <a:gd name="T52" fmla="*/ 3 w 555"/>
                <a:gd name="T53" fmla="*/ 334 h 435"/>
                <a:gd name="T54" fmla="*/ 3 w 555"/>
                <a:gd name="T55" fmla="*/ 364 h 435"/>
                <a:gd name="T56" fmla="*/ 3 w 555"/>
                <a:gd name="T57" fmla="*/ 382 h 435"/>
                <a:gd name="T58" fmla="*/ 3 w 555"/>
                <a:gd name="T59" fmla="*/ 405 h 435"/>
                <a:gd name="T60" fmla="*/ 3 w 555"/>
                <a:gd name="T61" fmla="*/ 411 h 435"/>
                <a:gd name="T62" fmla="*/ 3 w 555"/>
                <a:gd name="T63" fmla="*/ 429 h 435"/>
                <a:gd name="T64" fmla="*/ 3 w 555"/>
                <a:gd name="T65" fmla="*/ 435 h 435"/>
                <a:gd name="T66" fmla="*/ 3 w 555"/>
                <a:gd name="T67" fmla="*/ 435 h 435"/>
                <a:gd name="T68" fmla="*/ 3 w 555"/>
                <a:gd name="T69" fmla="*/ 435 h 435"/>
                <a:gd name="T70" fmla="*/ 3 w 555"/>
                <a:gd name="T71" fmla="*/ 435 h 435"/>
                <a:gd name="T72" fmla="*/ 3 w 555"/>
                <a:gd name="T73" fmla="*/ 423 h 435"/>
                <a:gd name="T74" fmla="*/ 3 w 555"/>
                <a:gd name="T75" fmla="*/ 358 h 435"/>
                <a:gd name="T76" fmla="*/ 3 w 555"/>
                <a:gd name="T77" fmla="*/ 316 h 435"/>
                <a:gd name="T78" fmla="*/ 3 w 555"/>
                <a:gd name="T79" fmla="*/ 292 h 435"/>
                <a:gd name="T80" fmla="*/ 3 w 555"/>
                <a:gd name="T81" fmla="*/ 244 h 435"/>
                <a:gd name="T82" fmla="*/ 3 w 555"/>
                <a:gd name="T83" fmla="*/ 191 h 435"/>
                <a:gd name="T84" fmla="*/ 3 w 555"/>
                <a:gd name="T85" fmla="*/ 107 h 435"/>
                <a:gd name="T86" fmla="*/ 3 w 555"/>
                <a:gd name="T87" fmla="*/ 113 h 435"/>
                <a:gd name="T88" fmla="*/ 3 w 555"/>
                <a:gd name="T89" fmla="*/ 113 h 435"/>
                <a:gd name="T90" fmla="*/ 3 w 555"/>
                <a:gd name="T91" fmla="*/ 119 h 435"/>
                <a:gd name="T92" fmla="*/ 3 w 555"/>
                <a:gd name="T93" fmla="*/ 119 h 4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55"/>
                <a:gd name="T142" fmla="*/ 0 h 435"/>
                <a:gd name="T143" fmla="*/ 555 w 555"/>
                <a:gd name="T144" fmla="*/ 435 h 4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55" h="435">
                  <a:moveTo>
                    <a:pt x="24" y="119"/>
                  </a:moveTo>
                  <a:lnTo>
                    <a:pt x="12" y="59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3" y="12"/>
                  </a:lnTo>
                  <a:lnTo>
                    <a:pt x="107" y="23"/>
                  </a:lnTo>
                  <a:lnTo>
                    <a:pt x="203" y="53"/>
                  </a:lnTo>
                  <a:lnTo>
                    <a:pt x="227" y="53"/>
                  </a:lnTo>
                  <a:lnTo>
                    <a:pt x="280" y="59"/>
                  </a:lnTo>
                  <a:lnTo>
                    <a:pt x="298" y="59"/>
                  </a:lnTo>
                  <a:lnTo>
                    <a:pt x="322" y="53"/>
                  </a:lnTo>
                  <a:lnTo>
                    <a:pt x="382" y="41"/>
                  </a:lnTo>
                  <a:lnTo>
                    <a:pt x="406" y="35"/>
                  </a:lnTo>
                  <a:lnTo>
                    <a:pt x="418" y="29"/>
                  </a:lnTo>
                  <a:lnTo>
                    <a:pt x="459" y="12"/>
                  </a:lnTo>
                  <a:lnTo>
                    <a:pt x="495" y="12"/>
                  </a:lnTo>
                  <a:lnTo>
                    <a:pt x="531" y="12"/>
                  </a:lnTo>
                  <a:lnTo>
                    <a:pt x="555" y="18"/>
                  </a:lnTo>
                  <a:lnTo>
                    <a:pt x="543" y="71"/>
                  </a:lnTo>
                  <a:lnTo>
                    <a:pt x="531" y="119"/>
                  </a:lnTo>
                  <a:lnTo>
                    <a:pt x="519" y="167"/>
                  </a:lnTo>
                  <a:lnTo>
                    <a:pt x="525" y="191"/>
                  </a:lnTo>
                  <a:lnTo>
                    <a:pt x="531" y="220"/>
                  </a:lnTo>
                  <a:lnTo>
                    <a:pt x="543" y="274"/>
                  </a:lnTo>
                  <a:lnTo>
                    <a:pt x="555" y="310"/>
                  </a:lnTo>
                  <a:lnTo>
                    <a:pt x="549" y="334"/>
                  </a:lnTo>
                  <a:lnTo>
                    <a:pt x="543" y="364"/>
                  </a:lnTo>
                  <a:lnTo>
                    <a:pt x="543" y="382"/>
                  </a:lnTo>
                  <a:lnTo>
                    <a:pt x="543" y="405"/>
                  </a:lnTo>
                  <a:lnTo>
                    <a:pt x="519" y="411"/>
                  </a:lnTo>
                  <a:lnTo>
                    <a:pt x="465" y="429"/>
                  </a:lnTo>
                  <a:lnTo>
                    <a:pt x="400" y="435"/>
                  </a:lnTo>
                  <a:lnTo>
                    <a:pt x="340" y="435"/>
                  </a:lnTo>
                  <a:lnTo>
                    <a:pt x="298" y="435"/>
                  </a:lnTo>
                  <a:lnTo>
                    <a:pt x="280" y="435"/>
                  </a:lnTo>
                  <a:lnTo>
                    <a:pt x="221" y="423"/>
                  </a:lnTo>
                  <a:lnTo>
                    <a:pt x="203" y="358"/>
                  </a:lnTo>
                  <a:lnTo>
                    <a:pt x="197" y="316"/>
                  </a:lnTo>
                  <a:lnTo>
                    <a:pt x="197" y="292"/>
                  </a:lnTo>
                  <a:lnTo>
                    <a:pt x="209" y="244"/>
                  </a:lnTo>
                  <a:lnTo>
                    <a:pt x="221" y="191"/>
                  </a:lnTo>
                  <a:lnTo>
                    <a:pt x="256" y="107"/>
                  </a:lnTo>
                  <a:lnTo>
                    <a:pt x="197" y="113"/>
                  </a:lnTo>
                  <a:lnTo>
                    <a:pt x="131" y="113"/>
                  </a:lnTo>
                  <a:lnTo>
                    <a:pt x="77" y="119"/>
                  </a:lnTo>
                  <a:lnTo>
                    <a:pt x="24" y="11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634" y="3811"/>
              <a:ext cx="15" cy="287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634" y="3268"/>
              <a:ext cx="20" cy="24"/>
            </a:xfrm>
            <a:custGeom>
              <a:avLst/>
              <a:gdLst>
                <a:gd name="T0" fmla="*/ 3 w 24"/>
                <a:gd name="T1" fmla="*/ 6 h 24"/>
                <a:gd name="T2" fmla="*/ 3 w 24"/>
                <a:gd name="T3" fmla="*/ 6 h 24"/>
                <a:gd name="T4" fmla="*/ 3 w 24"/>
                <a:gd name="T5" fmla="*/ 6 h 24"/>
                <a:gd name="T6" fmla="*/ 3 w 24"/>
                <a:gd name="T7" fmla="*/ 0 h 24"/>
                <a:gd name="T8" fmla="*/ 3 w 24"/>
                <a:gd name="T9" fmla="*/ 0 h 24"/>
                <a:gd name="T10" fmla="*/ 3 w 24"/>
                <a:gd name="T11" fmla="*/ 0 h 24"/>
                <a:gd name="T12" fmla="*/ 3 w 24"/>
                <a:gd name="T13" fmla="*/ 0 h 24"/>
                <a:gd name="T14" fmla="*/ 3 w 24"/>
                <a:gd name="T15" fmla="*/ 0 h 24"/>
                <a:gd name="T16" fmla="*/ 0 w 24"/>
                <a:gd name="T17" fmla="*/ 0 h 24"/>
                <a:gd name="T18" fmla="*/ 0 w 24"/>
                <a:gd name="T19" fmla="*/ 6 h 24"/>
                <a:gd name="T20" fmla="*/ 0 w 24"/>
                <a:gd name="T21" fmla="*/ 6 h 24"/>
                <a:gd name="T22" fmla="*/ 0 w 24"/>
                <a:gd name="T23" fmla="*/ 18 h 24"/>
                <a:gd name="T24" fmla="*/ 0 w 24"/>
                <a:gd name="T25" fmla="*/ 24 h 24"/>
                <a:gd name="T26" fmla="*/ 3 w 24"/>
                <a:gd name="T27" fmla="*/ 24 h 24"/>
                <a:gd name="T28" fmla="*/ 3 w 24"/>
                <a:gd name="T29" fmla="*/ 24 h 24"/>
                <a:gd name="T30" fmla="*/ 3 w 24"/>
                <a:gd name="T31" fmla="*/ 18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6"/>
                  </a:move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634" y="3292"/>
              <a:ext cx="15" cy="143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649" y="3292"/>
              <a:ext cx="477" cy="448"/>
            </a:xfrm>
            <a:custGeom>
              <a:avLst/>
              <a:gdLst>
                <a:gd name="T0" fmla="*/ 3 w 549"/>
                <a:gd name="T1" fmla="*/ 275 h 448"/>
                <a:gd name="T2" fmla="*/ 3 w 549"/>
                <a:gd name="T3" fmla="*/ 287 h 448"/>
                <a:gd name="T4" fmla="*/ 3 w 549"/>
                <a:gd name="T5" fmla="*/ 316 h 448"/>
                <a:gd name="T6" fmla="*/ 3 w 549"/>
                <a:gd name="T7" fmla="*/ 340 h 448"/>
                <a:gd name="T8" fmla="*/ 3 w 549"/>
                <a:gd name="T9" fmla="*/ 352 h 448"/>
                <a:gd name="T10" fmla="*/ 3 w 549"/>
                <a:gd name="T11" fmla="*/ 364 h 448"/>
                <a:gd name="T12" fmla="*/ 3 w 549"/>
                <a:gd name="T13" fmla="*/ 382 h 448"/>
                <a:gd name="T14" fmla="*/ 3 w 549"/>
                <a:gd name="T15" fmla="*/ 394 h 448"/>
                <a:gd name="T16" fmla="*/ 3 w 549"/>
                <a:gd name="T17" fmla="*/ 406 h 448"/>
                <a:gd name="T18" fmla="*/ 3 w 549"/>
                <a:gd name="T19" fmla="*/ 406 h 448"/>
                <a:gd name="T20" fmla="*/ 3 w 549"/>
                <a:gd name="T21" fmla="*/ 418 h 448"/>
                <a:gd name="T22" fmla="*/ 3 w 549"/>
                <a:gd name="T23" fmla="*/ 448 h 448"/>
                <a:gd name="T24" fmla="*/ 3 w 549"/>
                <a:gd name="T25" fmla="*/ 448 h 448"/>
                <a:gd name="T26" fmla="*/ 3 w 549"/>
                <a:gd name="T27" fmla="*/ 448 h 448"/>
                <a:gd name="T28" fmla="*/ 3 w 549"/>
                <a:gd name="T29" fmla="*/ 418 h 448"/>
                <a:gd name="T30" fmla="*/ 3 w 549"/>
                <a:gd name="T31" fmla="*/ 394 h 448"/>
                <a:gd name="T32" fmla="*/ 3 w 549"/>
                <a:gd name="T33" fmla="*/ 358 h 448"/>
                <a:gd name="T34" fmla="*/ 3 w 549"/>
                <a:gd name="T35" fmla="*/ 304 h 448"/>
                <a:gd name="T36" fmla="*/ 3 w 549"/>
                <a:gd name="T37" fmla="*/ 275 h 448"/>
                <a:gd name="T38" fmla="*/ 3 w 549"/>
                <a:gd name="T39" fmla="*/ 251 h 448"/>
                <a:gd name="T40" fmla="*/ 3 w 549"/>
                <a:gd name="T41" fmla="*/ 203 h 448"/>
                <a:gd name="T42" fmla="*/ 3 w 549"/>
                <a:gd name="T43" fmla="*/ 155 h 448"/>
                <a:gd name="T44" fmla="*/ 3 w 549"/>
                <a:gd name="T45" fmla="*/ 102 h 448"/>
                <a:gd name="T46" fmla="*/ 3 w 549"/>
                <a:gd name="T47" fmla="*/ 96 h 448"/>
                <a:gd name="T48" fmla="*/ 3 w 549"/>
                <a:gd name="T49" fmla="*/ 96 h 448"/>
                <a:gd name="T50" fmla="*/ 3 w 549"/>
                <a:gd name="T51" fmla="*/ 96 h 448"/>
                <a:gd name="T52" fmla="*/ 3 w 549"/>
                <a:gd name="T53" fmla="*/ 113 h 448"/>
                <a:gd name="T54" fmla="*/ 3 w 549"/>
                <a:gd name="T55" fmla="*/ 119 h 448"/>
                <a:gd name="T56" fmla="*/ 3 w 549"/>
                <a:gd name="T57" fmla="*/ 125 h 448"/>
                <a:gd name="T58" fmla="*/ 3 w 549"/>
                <a:gd name="T59" fmla="*/ 137 h 448"/>
                <a:gd name="T60" fmla="*/ 3 w 549"/>
                <a:gd name="T61" fmla="*/ 96 h 448"/>
                <a:gd name="T62" fmla="*/ 3 w 549"/>
                <a:gd name="T63" fmla="*/ 48 h 448"/>
                <a:gd name="T64" fmla="*/ 0 w 549"/>
                <a:gd name="T65" fmla="*/ 0 h 448"/>
                <a:gd name="T66" fmla="*/ 3 w 549"/>
                <a:gd name="T67" fmla="*/ 42 h 448"/>
                <a:gd name="T68" fmla="*/ 3 w 549"/>
                <a:gd name="T69" fmla="*/ 60 h 448"/>
                <a:gd name="T70" fmla="*/ 3 w 549"/>
                <a:gd name="T71" fmla="*/ 66 h 448"/>
                <a:gd name="T72" fmla="*/ 3 w 549"/>
                <a:gd name="T73" fmla="*/ 72 h 448"/>
                <a:gd name="T74" fmla="*/ 3 w 549"/>
                <a:gd name="T75" fmla="*/ 72 h 448"/>
                <a:gd name="T76" fmla="*/ 3 w 549"/>
                <a:gd name="T77" fmla="*/ 72 h 448"/>
                <a:gd name="T78" fmla="*/ 3 w 549"/>
                <a:gd name="T79" fmla="*/ 60 h 448"/>
                <a:gd name="T80" fmla="*/ 3 w 549"/>
                <a:gd name="T81" fmla="*/ 42 h 448"/>
                <a:gd name="T82" fmla="*/ 3 w 549"/>
                <a:gd name="T83" fmla="*/ 36 h 448"/>
                <a:gd name="T84" fmla="*/ 3 w 549"/>
                <a:gd name="T85" fmla="*/ 24 h 448"/>
                <a:gd name="T86" fmla="*/ 3 w 549"/>
                <a:gd name="T87" fmla="*/ 30 h 448"/>
                <a:gd name="T88" fmla="*/ 3 w 549"/>
                <a:gd name="T89" fmla="*/ 48 h 448"/>
                <a:gd name="T90" fmla="*/ 3 w 549"/>
                <a:gd name="T91" fmla="*/ 96 h 448"/>
                <a:gd name="T92" fmla="*/ 3 w 549"/>
                <a:gd name="T93" fmla="*/ 125 h 448"/>
                <a:gd name="T94" fmla="*/ 3 w 549"/>
                <a:gd name="T95" fmla="*/ 173 h 448"/>
                <a:gd name="T96" fmla="*/ 3 w 549"/>
                <a:gd name="T97" fmla="*/ 215 h 448"/>
                <a:gd name="T98" fmla="*/ 3 w 549"/>
                <a:gd name="T99" fmla="*/ 251 h 448"/>
                <a:gd name="T100" fmla="*/ 3 w 549"/>
                <a:gd name="T101" fmla="*/ 275 h 4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9"/>
                <a:gd name="T154" fmla="*/ 0 h 448"/>
                <a:gd name="T155" fmla="*/ 549 w 549"/>
                <a:gd name="T156" fmla="*/ 448 h 4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9" h="448">
                  <a:moveTo>
                    <a:pt x="526" y="275"/>
                  </a:moveTo>
                  <a:lnTo>
                    <a:pt x="538" y="287"/>
                  </a:lnTo>
                  <a:lnTo>
                    <a:pt x="543" y="316"/>
                  </a:lnTo>
                  <a:lnTo>
                    <a:pt x="543" y="340"/>
                  </a:lnTo>
                  <a:lnTo>
                    <a:pt x="538" y="352"/>
                  </a:lnTo>
                  <a:lnTo>
                    <a:pt x="532" y="364"/>
                  </a:lnTo>
                  <a:lnTo>
                    <a:pt x="526" y="382"/>
                  </a:lnTo>
                  <a:lnTo>
                    <a:pt x="532" y="394"/>
                  </a:lnTo>
                  <a:lnTo>
                    <a:pt x="538" y="406"/>
                  </a:lnTo>
                  <a:lnTo>
                    <a:pt x="496" y="406"/>
                  </a:lnTo>
                  <a:lnTo>
                    <a:pt x="418" y="418"/>
                  </a:lnTo>
                  <a:lnTo>
                    <a:pt x="317" y="448"/>
                  </a:lnTo>
                  <a:lnTo>
                    <a:pt x="293" y="448"/>
                  </a:lnTo>
                  <a:lnTo>
                    <a:pt x="245" y="448"/>
                  </a:lnTo>
                  <a:lnTo>
                    <a:pt x="251" y="418"/>
                  </a:lnTo>
                  <a:lnTo>
                    <a:pt x="257" y="394"/>
                  </a:lnTo>
                  <a:lnTo>
                    <a:pt x="245" y="358"/>
                  </a:lnTo>
                  <a:lnTo>
                    <a:pt x="233" y="304"/>
                  </a:lnTo>
                  <a:lnTo>
                    <a:pt x="227" y="275"/>
                  </a:lnTo>
                  <a:lnTo>
                    <a:pt x="221" y="251"/>
                  </a:lnTo>
                  <a:lnTo>
                    <a:pt x="233" y="203"/>
                  </a:lnTo>
                  <a:lnTo>
                    <a:pt x="245" y="155"/>
                  </a:lnTo>
                  <a:lnTo>
                    <a:pt x="257" y="102"/>
                  </a:lnTo>
                  <a:lnTo>
                    <a:pt x="233" y="96"/>
                  </a:lnTo>
                  <a:lnTo>
                    <a:pt x="197" y="96"/>
                  </a:lnTo>
                  <a:lnTo>
                    <a:pt x="161" y="96"/>
                  </a:lnTo>
                  <a:lnTo>
                    <a:pt x="120" y="113"/>
                  </a:lnTo>
                  <a:lnTo>
                    <a:pt x="108" y="119"/>
                  </a:lnTo>
                  <a:lnTo>
                    <a:pt x="84" y="125"/>
                  </a:lnTo>
                  <a:lnTo>
                    <a:pt x="24" y="137"/>
                  </a:lnTo>
                  <a:lnTo>
                    <a:pt x="24" y="96"/>
                  </a:lnTo>
                  <a:lnTo>
                    <a:pt x="12" y="48"/>
                  </a:lnTo>
                  <a:lnTo>
                    <a:pt x="0" y="0"/>
                  </a:lnTo>
                  <a:lnTo>
                    <a:pt x="114" y="42"/>
                  </a:lnTo>
                  <a:lnTo>
                    <a:pt x="161" y="60"/>
                  </a:lnTo>
                  <a:lnTo>
                    <a:pt x="215" y="66"/>
                  </a:lnTo>
                  <a:lnTo>
                    <a:pt x="275" y="72"/>
                  </a:lnTo>
                  <a:lnTo>
                    <a:pt x="293" y="72"/>
                  </a:lnTo>
                  <a:lnTo>
                    <a:pt x="323" y="72"/>
                  </a:lnTo>
                  <a:lnTo>
                    <a:pt x="370" y="60"/>
                  </a:lnTo>
                  <a:lnTo>
                    <a:pt x="430" y="42"/>
                  </a:lnTo>
                  <a:lnTo>
                    <a:pt x="460" y="36"/>
                  </a:lnTo>
                  <a:lnTo>
                    <a:pt x="496" y="24"/>
                  </a:lnTo>
                  <a:lnTo>
                    <a:pt x="549" y="30"/>
                  </a:lnTo>
                  <a:lnTo>
                    <a:pt x="549" y="48"/>
                  </a:lnTo>
                  <a:lnTo>
                    <a:pt x="543" y="96"/>
                  </a:lnTo>
                  <a:lnTo>
                    <a:pt x="526" y="125"/>
                  </a:lnTo>
                  <a:lnTo>
                    <a:pt x="520" y="173"/>
                  </a:lnTo>
                  <a:lnTo>
                    <a:pt x="514" y="215"/>
                  </a:lnTo>
                  <a:lnTo>
                    <a:pt x="520" y="251"/>
                  </a:lnTo>
                  <a:lnTo>
                    <a:pt x="526" y="27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888" y="3740"/>
              <a:ext cx="16" cy="209"/>
            </a:xfrm>
            <a:custGeom>
              <a:avLst/>
              <a:gdLst>
                <a:gd name="T0" fmla="*/ 4 w 18"/>
                <a:gd name="T1" fmla="*/ 35 h 209"/>
                <a:gd name="T2" fmla="*/ 4 w 18"/>
                <a:gd name="T3" fmla="*/ 209 h 209"/>
                <a:gd name="T4" fmla="*/ 0 w 18"/>
                <a:gd name="T5" fmla="*/ 209 h 209"/>
                <a:gd name="T6" fmla="*/ 0 w 18"/>
                <a:gd name="T7" fmla="*/ 0 h 209"/>
                <a:gd name="T8" fmla="*/ 4 w 18"/>
                <a:gd name="T9" fmla="*/ 0 h 209"/>
                <a:gd name="T10" fmla="*/ 4 w 18"/>
                <a:gd name="T11" fmla="*/ 3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09"/>
                <a:gd name="T20" fmla="*/ 18 w 18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09">
                  <a:moveTo>
                    <a:pt x="18" y="35"/>
                  </a:moveTo>
                  <a:lnTo>
                    <a:pt x="18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00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2080" y="3698"/>
              <a:ext cx="16" cy="42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1888" y="3143"/>
              <a:ext cx="16" cy="221"/>
            </a:xfrm>
            <a:prstGeom prst="rect">
              <a:avLst/>
            </a:prstGeom>
            <a:solidFill>
              <a:srgbClr val="00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1904" y="3143"/>
              <a:ext cx="467" cy="436"/>
            </a:xfrm>
            <a:custGeom>
              <a:avLst/>
              <a:gdLst>
                <a:gd name="T0" fmla="*/ 3 w 537"/>
                <a:gd name="T1" fmla="*/ 221 h 436"/>
                <a:gd name="T2" fmla="*/ 3 w 537"/>
                <a:gd name="T3" fmla="*/ 161 h 436"/>
                <a:gd name="T4" fmla="*/ 3 w 537"/>
                <a:gd name="T5" fmla="*/ 89 h 436"/>
                <a:gd name="T6" fmla="*/ 3 w 537"/>
                <a:gd name="T7" fmla="*/ 30 h 436"/>
                <a:gd name="T8" fmla="*/ 0 w 537"/>
                <a:gd name="T9" fmla="*/ 0 h 436"/>
                <a:gd name="T10" fmla="*/ 3 w 537"/>
                <a:gd name="T11" fmla="*/ 6 h 436"/>
                <a:gd name="T12" fmla="*/ 3 w 537"/>
                <a:gd name="T13" fmla="*/ 12 h 436"/>
                <a:gd name="T14" fmla="*/ 3 w 537"/>
                <a:gd name="T15" fmla="*/ 30 h 436"/>
                <a:gd name="T16" fmla="*/ 3 w 537"/>
                <a:gd name="T17" fmla="*/ 36 h 436"/>
                <a:gd name="T18" fmla="*/ 3 w 537"/>
                <a:gd name="T19" fmla="*/ 42 h 436"/>
                <a:gd name="T20" fmla="*/ 3 w 537"/>
                <a:gd name="T21" fmla="*/ 48 h 436"/>
                <a:gd name="T22" fmla="*/ 3 w 537"/>
                <a:gd name="T23" fmla="*/ 71 h 436"/>
                <a:gd name="T24" fmla="*/ 3 w 537"/>
                <a:gd name="T25" fmla="*/ 77 h 436"/>
                <a:gd name="T26" fmla="*/ 3 w 537"/>
                <a:gd name="T27" fmla="*/ 83 h 436"/>
                <a:gd name="T28" fmla="*/ 3 w 537"/>
                <a:gd name="T29" fmla="*/ 77 h 436"/>
                <a:gd name="T30" fmla="*/ 3 w 537"/>
                <a:gd name="T31" fmla="*/ 65 h 436"/>
                <a:gd name="T32" fmla="*/ 3 w 537"/>
                <a:gd name="T33" fmla="*/ 54 h 436"/>
                <a:gd name="T34" fmla="*/ 3 w 537"/>
                <a:gd name="T35" fmla="*/ 42 h 436"/>
                <a:gd name="T36" fmla="*/ 3 w 537"/>
                <a:gd name="T37" fmla="*/ 48 h 436"/>
                <a:gd name="T38" fmla="*/ 3 w 537"/>
                <a:gd name="T39" fmla="*/ 89 h 436"/>
                <a:gd name="T40" fmla="*/ 3 w 537"/>
                <a:gd name="T41" fmla="*/ 125 h 436"/>
                <a:gd name="T42" fmla="*/ 3 w 537"/>
                <a:gd name="T43" fmla="*/ 173 h 436"/>
                <a:gd name="T44" fmla="*/ 3 w 537"/>
                <a:gd name="T45" fmla="*/ 209 h 436"/>
                <a:gd name="T46" fmla="*/ 3 w 537"/>
                <a:gd name="T47" fmla="*/ 268 h 436"/>
                <a:gd name="T48" fmla="*/ 3 w 537"/>
                <a:gd name="T49" fmla="*/ 298 h 436"/>
                <a:gd name="T50" fmla="*/ 3 w 537"/>
                <a:gd name="T51" fmla="*/ 322 h 436"/>
                <a:gd name="T52" fmla="*/ 3 w 537"/>
                <a:gd name="T53" fmla="*/ 358 h 436"/>
                <a:gd name="T54" fmla="*/ 3 w 537"/>
                <a:gd name="T55" fmla="*/ 394 h 436"/>
                <a:gd name="T56" fmla="*/ 3 w 537"/>
                <a:gd name="T57" fmla="*/ 412 h 436"/>
                <a:gd name="T58" fmla="*/ 3 w 537"/>
                <a:gd name="T59" fmla="*/ 418 h 436"/>
                <a:gd name="T60" fmla="*/ 3 w 537"/>
                <a:gd name="T61" fmla="*/ 430 h 436"/>
                <a:gd name="T62" fmla="*/ 3 w 537"/>
                <a:gd name="T63" fmla="*/ 436 h 436"/>
                <a:gd name="T64" fmla="*/ 3 w 537"/>
                <a:gd name="T65" fmla="*/ 436 h 436"/>
                <a:gd name="T66" fmla="*/ 3 w 537"/>
                <a:gd name="T67" fmla="*/ 424 h 436"/>
                <a:gd name="T68" fmla="*/ 3 w 537"/>
                <a:gd name="T69" fmla="*/ 418 h 436"/>
                <a:gd name="T70" fmla="*/ 3 w 537"/>
                <a:gd name="T71" fmla="*/ 424 h 436"/>
                <a:gd name="T72" fmla="*/ 3 w 537"/>
                <a:gd name="T73" fmla="*/ 400 h 436"/>
                <a:gd name="T74" fmla="*/ 3 w 537"/>
                <a:gd name="T75" fmla="*/ 364 h 436"/>
                <a:gd name="T76" fmla="*/ 3 w 537"/>
                <a:gd name="T77" fmla="*/ 322 h 436"/>
                <a:gd name="T78" fmla="*/ 3 w 537"/>
                <a:gd name="T79" fmla="*/ 274 h 436"/>
                <a:gd name="T80" fmla="*/ 3 w 537"/>
                <a:gd name="T81" fmla="*/ 245 h 436"/>
                <a:gd name="T82" fmla="*/ 3 w 537"/>
                <a:gd name="T83" fmla="*/ 197 h 436"/>
                <a:gd name="T84" fmla="*/ 3 w 537"/>
                <a:gd name="T85" fmla="*/ 179 h 436"/>
                <a:gd name="T86" fmla="*/ 3 w 537"/>
                <a:gd name="T87" fmla="*/ 173 h 436"/>
                <a:gd name="T88" fmla="*/ 3 w 537"/>
                <a:gd name="T89" fmla="*/ 185 h 436"/>
                <a:gd name="T90" fmla="*/ 3 w 537"/>
                <a:gd name="T91" fmla="*/ 191 h 436"/>
                <a:gd name="T92" fmla="*/ 3 w 537"/>
                <a:gd name="T93" fmla="*/ 209 h 436"/>
                <a:gd name="T94" fmla="*/ 3 w 537"/>
                <a:gd name="T95" fmla="*/ 221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7"/>
                <a:gd name="T145" fmla="*/ 0 h 436"/>
                <a:gd name="T146" fmla="*/ 537 w 537"/>
                <a:gd name="T147" fmla="*/ 436 h 4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7" h="436">
                  <a:moveTo>
                    <a:pt x="30" y="221"/>
                  </a:moveTo>
                  <a:lnTo>
                    <a:pt x="30" y="161"/>
                  </a:lnTo>
                  <a:lnTo>
                    <a:pt x="18" y="89"/>
                  </a:lnTo>
                  <a:lnTo>
                    <a:pt x="12" y="30"/>
                  </a:lnTo>
                  <a:lnTo>
                    <a:pt x="0" y="0"/>
                  </a:lnTo>
                  <a:lnTo>
                    <a:pt x="77" y="6"/>
                  </a:lnTo>
                  <a:lnTo>
                    <a:pt x="137" y="12"/>
                  </a:lnTo>
                  <a:lnTo>
                    <a:pt x="203" y="30"/>
                  </a:lnTo>
                  <a:lnTo>
                    <a:pt x="221" y="36"/>
                  </a:lnTo>
                  <a:lnTo>
                    <a:pt x="250" y="42"/>
                  </a:lnTo>
                  <a:lnTo>
                    <a:pt x="262" y="48"/>
                  </a:lnTo>
                  <a:lnTo>
                    <a:pt x="292" y="71"/>
                  </a:lnTo>
                  <a:lnTo>
                    <a:pt x="316" y="77"/>
                  </a:lnTo>
                  <a:lnTo>
                    <a:pt x="340" y="83"/>
                  </a:lnTo>
                  <a:lnTo>
                    <a:pt x="376" y="77"/>
                  </a:lnTo>
                  <a:lnTo>
                    <a:pt x="406" y="65"/>
                  </a:lnTo>
                  <a:lnTo>
                    <a:pt x="442" y="54"/>
                  </a:lnTo>
                  <a:lnTo>
                    <a:pt x="495" y="42"/>
                  </a:lnTo>
                  <a:lnTo>
                    <a:pt x="537" y="48"/>
                  </a:lnTo>
                  <a:lnTo>
                    <a:pt x="531" y="89"/>
                  </a:lnTo>
                  <a:lnTo>
                    <a:pt x="525" y="125"/>
                  </a:lnTo>
                  <a:lnTo>
                    <a:pt x="531" y="173"/>
                  </a:lnTo>
                  <a:lnTo>
                    <a:pt x="537" y="209"/>
                  </a:lnTo>
                  <a:lnTo>
                    <a:pt x="537" y="268"/>
                  </a:lnTo>
                  <a:lnTo>
                    <a:pt x="531" y="298"/>
                  </a:lnTo>
                  <a:lnTo>
                    <a:pt x="525" y="322"/>
                  </a:lnTo>
                  <a:lnTo>
                    <a:pt x="525" y="358"/>
                  </a:lnTo>
                  <a:lnTo>
                    <a:pt x="531" y="394"/>
                  </a:lnTo>
                  <a:lnTo>
                    <a:pt x="537" y="412"/>
                  </a:lnTo>
                  <a:lnTo>
                    <a:pt x="531" y="418"/>
                  </a:lnTo>
                  <a:lnTo>
                    <a:pt x="495" y="430"/>
                  </a:lnTo>
                  <a:lnTo>
                    <a:pt x="453" y="436"/>
                  </a:lnTo>
                  <a:lnTo>
                    <a:pt x="406" y="436"/>
                  </a:lnTo>
                  <a:lnTo>
                    <a:pt x="346" y="424"/>
                  </a:lnTo>
                  <a:lnTo>
                    <a:pt x="304" y="418"/>
                  </a:lnTo>
                  <a:lnTo>
                    <a:pt x="233" y="424"/>
                  </a:lnTo>
                  <a:lnTo>
                    <a:pt x="227" y="400"/>
                  </a:lnTo>
                  <a:lnTo>
                    <a:pt x="221" y="364"/>
                  </a:lnTo>
                  <a:lnTo>
                    <a:pt x="227" y="322"/>
                  </a:lnTo>
                  <a:lnTo>
                    <a:pt x="233" y="274"/>
                  </a:lnTo>
                  <a:lnTo>
                    <a:pt x="250" y="245"/>
                  </a:lnTo>
                  <a:lnTo>
                    <a:pt x="256" y="197"/>
                  </a:lnTo>
                  <a:lnTo>
                    <a:pt x="256" y="179"/>
                  </a:lnTo>
                  <a:lnTo>
                    <a:pt x="203" y="173"/>
                  </a:lnTo>
                  <a:lnTo>
                    <a:pt x="167" y="185"/>
                  </a:lnTo>
                  <a:lnTo>
                    <a:pt x="137" y="191"/>
                  </a:lnTo>
                  <a:lnTo>
                    <a:pt x="77" y="209"/>
                  </a:lnTo>
                  <a:lnTo>
                    <a:pt x="30" y="22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1883" y="3113"/>
              <a:ext cx="26" cy="30"/>
            </a:xfrm>
            <a:custGeom>
              <a:avLst/>
              <a:gdLst>
                <a:gd name="T0" fmla="*/ 3 w 30"/>
                <a:gd name="T1" fmla="*/ 12 h 30"/>
                <a:gd name="T2" fmla="*/ 3 w 30"/>
                <a:gd name="T3" fmla="*/ 6 h 30"/>
                <a:gd name="T4" fmla="*/ 3 w 30"/>
                <a:gd name="T5" fmla="*/ 6 h 30"/>
                <a:gd name="T6" fmla="*/ 3 w 30"/>
                <a:gd name="T7" fmla="*/ 6 h 30"/>
                <a:gd name="T8" fmla="*/ 3 w 30"/>
                <a:gd name="T9" fmla="*/ 6 h 30"/>
                <a:gd name="T10" fmla="*/ 3 w 30"/>
                <a:gd name="T11" fmla="*/ 0 h 30"/>
                <a:gd name="T12" fmla="*/ 3 w 30"/>
                <a:gd name="T13" fmla="*/ 6 h 30"/>
                <a:gd name="T14" fmla="*/ 3 w 30"/>
                <a:gd name="T15" fmla="*/ 6 h 30"/>
                <a:gd name="T16" fmla="*/ 3 w 30"/>
                <a:gd name="T17" fmla="*/ 6 h 30"/>
                <a:gd name="T18" fmla="*/ 3 w 30"/>
                <a:gd name="T19" fmla="*/ 6 h 30"/>
                <a:gd name="T20" fmla="*/ 3 w 30"/>
                <a:gd name="T21" fmla="*/ 12 h 30"/>
                <a:gd name="T22" fmla="*/ 0 w 30"/>
                <a:gd name="T23" fmla="*/ 12 h 30"/>
                <a:gd name="T24" fmla="*/ 0 w 30"/>
                <a:gd name="T25" fmla="*/ 24 h 30"/>
                <a:gd name="T26" fmla="*/ 3 w 30"/>
                <a:gd name="T27" fmla="*/ 24 h 30"/>
                <a:gd name="T28" fmla="*/ 3 w 30"/>
                <a:gd name="T29" fmla="*/ 24 h 30"/>
                <a:gd name="T30" fmla="*/ 3 w 30"/>
                <a:gd name="T31" fmla="*/ 30 h 30"/>
                <a:gd name="T32" fmla="*/ 3 w 30"/>
                <a:gd name="T33" fmla="*/ 30 h 30"/>
                <a:gd name="T34" fmla="*/ 3 w 30"/>
                <a:gd name="T35" fmla="*/ 24 h 30"/>
                <a:gd name="T36" fmla="*/ 3 w 30"/>
                <a:gd name="T37" fmla="*/ 24 h 30"/>
                <a:gd name="T38" fmla="*/ 3 w 30"/>
                <a:gd name="T39" fmla="*/ 18 h 30"/>
                <a:gd name="T40" fmla="*/ 3 w 30"/>
                <a:gd name="T41" fmla="*/ 18 h 30"/>
                <a:gd name="T42" fmla="*/ 3 w 30"/>
                <a:gd name="T43" fmla="*/ 12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30"/>
                <a:gd name="T68" fmla="*/ 30 w 30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30">
                  <a:moveTo>
                    <a:pt x="30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91" y="3895"/>
              <a:ext cx="26" cy="77"/>
            </a:xfrm>
            <a:custGeom>
              <a:avLst/>
              <a:gdLst>
                <a:gd name="T0" fmla="*/ 3 w 30"/>
                <a:gd name="T1" fmla="*/ 0 h 77"/>
                <a:gd name="T2" fmla="*/ 3 w 30"/>
                <a:gd name="T3" fmla="*/ 54 h 77"/>
                <a:gd name="T4" fmla="*/ 0 w 30"/>
                <a:gd name="T5" fmla="*/ 77 h 77"/>
                <a:gd name="T6" fmla="*/ 0 60000 65536"/>
                <a:gd name="T7" fmla="*/ 0 60000 65536"/>
                <a:gd name="T8" fmla="*/ 0 60000 65536"/>
                <a:gd name="T9" fmla="*/ 0 w 30"/>
                <a:gd name="T10" fmla="*/ 0 h 77"/>
                <a:gd name="T11" fmla="*/ 30 w 30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77">
                  <a:moveTo>
                    <a:pt x="30" y="0"/>
                  </a:moveTo>
                  <a:lnTo>
                    <a:pt x="12" y="54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16" y="3889"/>
              <a:ext cx="31" cy="95"/>
            </a:xfrm>
            <a:custGeom>
              <a:avLst/>
              <a:gdLst>
                <a:gd name="T0" fmla="*/ 0 w 36"/>
                <a:gd name="T1" fmla="*/ 95 h 95"/>
                <a:gd name="T2" fmla="*/ 3 w 36"/>
                <a:gd name="T3" fmla="*/ 83 h 95"/>
                <a:gd name="T4" fmla="*/ 3 w 36"/>
                <a:gd name="T5" fmla="*/ 36 h 95"/>
                <a:gd name="T6" fmla="*/ 3 w 36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95"/>
                <a:gd name="T14" fmla="*/ 36 w 36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95">
                  <a:moveTo>
                    <a:pt x="0" y="95"/>
                  </a:moveTo>
                  <a:lnTo>
                    <a:pt x="12" y="83"/>
                  </a:lnTo>
                  <a:lnTo>
                    <a:pt x="30" y="3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866" y="3907"/>
              <a:ext cx="21" cy="89"/>
            </a:xfrm>
            <a:custGeom>
              <a:avLst/>
              <a:gdLst>
                <a:gd name="T0" fmla="*/ 4 w 24"/>
                <a:gd name="T1" fmla="*/ 0 h 89"/>
                <a:gd name="T2" fmla="*/ 4 w 24"/>
                <a:gd name="T3" fmla="*/ 48 h 89"/>
                <a:gd name="T4" fmla="*/ 0 w 24"/>
                <a:gd name="T5" fmla="*/ 89 h 89"/>
                <a:gd name="T6" fmla="*/ 0 60000 65536"/>
                <a:gd name="T7" fmla="*/ 0 60000 65536"/>
                <a:gd name="T8" fmla="*/ 0 60000 65536"/>
                <a:gd name="T9" fmla="*/ 0 w 24"/>
                <a:gd name="T10" fmla="*/ 0 h 89"/>
                <a:gd name="T11" fmla="*/ 24 w 24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89">
                  <a:moveTo>
                    <a:pt x="24" y="0"/>
                  </a:moveTo>
                  <a:lnTo>
                    <a:pt x="12" y="48"/>
                  </a:lnTo>
                  <a:lnTo>
                    <a:pt x="0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109" y="3883"/>
              <a:ext cx="42" cy="83"/>
            </a:xfrm>
            <a:custGeom>
              <a:avLst/>
              <a:gdLst>
                <a:gd name="T0" fmla="*/ 4 w 48"/>
                <a:gd name="T1" fmla="*/ 0 h 83"/>
                <a:gd name="T2" fmla="*/ 4 w 48"/>
                <a:gd name="T3" fmla="*/ 54 h 83"/>
                <a:gd name="T4" fmla="*/ 0 w 48"/>
                <a:gd name="T5" fmla="*/ 83 h 83"/>
                <a:gd name="T6" fmla="*/ 0 60000 65536"/>
                <a:gd name="T7" fmla="*/ 0 60000 65536"/>
                <a:gd name="T8" fmla="*/ 0 60000 65536"/>
                <a:gd name="T9" fmla="*/ 0 w 48"/>
                <a:gd name="T10" fmla="*/ 0 h 83"/>
                <a:gd name="T11" fmla="*/ 48 w 48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83">
                  <a:moveTo>
                    <a:pt x="48" y="0"/>
                  </a:moveTo>
                  <a:lnTo>
                    <a:pt x="24" y="5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390" y="3877"/>
              <a:ext cx="26" cy="107"/>
            </a:xfrm>
            <a:custGeom>
              <a:avLst/>
              <a:gdLst>
                <a:gd name="T0" fmla="*/ 3 w 30"/>
                <a:gd name="T1" fmla="*/ 0 h 107"/>
                <a:gd name="T2" fmla="*/ 3 w 30"/>
                <a:gd name="T3" fmla="*/ 30 h 107"/>
                <a:gd name="T4" fmla="*/ 3 w 30"/>
                <a:gd name="T5" fmla="*/ 72 h 107"/>
                <a:gd name="T6" fmla="*/ 0 w 30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07"/>
                <a:gd name="T14" fmla="*/ 30 w 30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07">
                  <a:moveTo>
                    <a:pt x="30" y="0"/>
                  </a:moveTo>
                  <a:lnTo>
                    <a:pt x="24" y="30"/>
                  </a:lnTo>
                  <a:lnTo>
                    <a:pt x="12" y="72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649" y="3811"/>
              <a:ext cx="37" cy="114"/>
            </a:xfrm>
            <a:custGeom>
              <a:avLst/>
              <a:gdLst>
                <a:gd name="T0" fmla="*/ 4 w 42"/>
                <a:gd name="T1" fmla="*/ 0 h 114"/>
                <a:gd name="T2" fmla="*/ 4 w 42"/>
                <a:gd name="T3" fmla="*/ 72 h 114"/>
                <a:gd name="T4" fmla="*/ 4 w 42"/>
                <a:gd name="T5" fmla="*/ 102 h 114"/>
                <a:gd name="T6" fmla="*/ 0 w 42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14"/>
                <a:gd name="T14" fmla="*/ 42 w 42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14">
                  <a:moveTo>
                    <a:pt x="42" y="0"/>
                  </a:moveTo>
                  <a:lnTo>
                    <a:pt x="24" y="72"/>
                  </a:lnTo>
                  <a:lnTo>
                    <a:pt x="12" y="102"/>
                  </a:lnTo>
                  <a:lnTo>
                    <a:pt x="0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904" y="3740"/>
              <a:ext cx="21" cy="35"/>
            </a:xfrm>
            <a:custGeom>
              <a:avLst/>
              <a:gdLst>
                <a:gd name="T0" fmla="*/ 4 w 24"/>
                <a:gd name="T1" fmla="*/ 0 h 35"/>
                <a:gd name="T2" fmla="*/ 4 w 24"/>
                <a:gd name="T3" fmla="*/ 12 h 35"/>
                <a:gd name="T4" fmla="*/ 4 w 24"/>
                <a:gd name="T5" fmla="*/ 35 h 35"/>
                <a:gd name="T6" fmla="*/ 0 w 24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5"/>
                <a:gd name="T14" fmla="*/ 24 w 2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5">
                  <a:moveTo>
                    <a:pt x="24" y="0"/>
                  </a:moveTo>
                  <a:lnTo>
                    <a:pt x="24" y="12"/>
                  </a:lnTo>
                  <a:lnTo>
                    <a:pt x="6" y="35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8424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48478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 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Propósito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Conjuntar </a:t>
            </a:r>
            <a:r>
              <a:rPr lang="es-MX" sz="2000" dirty="0"/>
              <a:t>esfuerzos y recursos de la Federación, las entidades federativas y los </a:t>
            </a:r>
            <a:r>
              <a:rPr lang="es-MX" sz="2000" b="1" dirty="0"/>
              <a:t>municipios,</a:t>
            </a:r>
            <a:r>
              <a:rPr lang="es-MX" sz="2000" dirty="0"/>
              <a:t> así como de los sectores público, social y privado y de organismos e instituciones  internacionales, para el cumplimiento de </a:t>
            </a:r>
            <a:r>
              <a:rPr lang="es-MX" sz="2000" dirty="0" smtClean="0"/>
              <a:t>los objetivos.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lograr ese propósito, es necesario contar con  mecanismos que permitan, desde una perspectiva ciudadana, coadyuvar en la ejecución y dar seguimiento a la acciones que se emprendan en los tres órdenes de gobierno para erradicar el hambre.</a:t>
            </a:r>
          </a:p>
          <a:p>
            <a:pPr algn="just"/>
            <a:endParaRPr lang="es-MX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4" y="51924"/>
            <a:ext cx="1586159" cy="15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88640"/>
            <a:ext cx="5131296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Comunidad Certificada</a:t>
            </a:r>
            <a:endParaRPr lang="es-MX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134076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100% de procuradoras(es) capacitados, 80% aprobaron cédula de evaluación de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conocimientos</a:t>
            </a:r>
          </a:p>
          <a:p>
            <a:pPr marL="285750" indent="-285750">
              <a:buBlip>
                <a:blip r:embed="rId2"/>
              </a:buBlip>
            </a:pP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Control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de prioridades locales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en prevención y control de enfermedades</a:t>
            </a:r>
          </a:p>
          <a:p>
            <a:pPr marL="285750" indent="-285750">
              <a:buBlip>
                <a:blip r:embed="rId2"/>
              </a:buBlip>
            </a:pP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Plan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de trabajo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concluido</a:t>
            </a:r>
          </a:p>
          <a:p>
            <a:pPr marL="285750" indent="-285750">
              <a:buBlip>
                <a:blip r:embed="rId2"/>
              </a:buBlip>
            </a:pP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Aval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del comité estatal de comunidades saludables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MX" b="1" dirty="0" smtClean="0">
              <a:effectLst/>
              <a:latin typeface="Times New Roman"/>
              <a:ea typeface="Times New Roman"/>
            </a:endParaRPr>
          </a:p>
          <a:p>
            <a:endParaRPr lang="es-MX" b="1" dirty="0" smtClean="0">
              <a:effectLst/>
              <a:latin typeface="Times New Roman"/>
              <a:ea typeface="Times New Roman"/>
            </a:endParaRPr>
          </a:p>
          <a:p>
            <a:endParaRPr lang="es-MX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77" y="4221088"/>
            <a:ext cx="3391099" cy="24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</a:rPr>
              <a:t>Otras acciones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79712" y="227687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SzPct val="50000"/>
              <a:buBlip>
                <a:blip r:embed="rId2"/>
              </a:buBlip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Capacitación a promotores de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</a:t>
            </a:r>
          </a:p>
          <a:p>
            <a:pPr fontAlgn="ctr">
              <a:buSzPct val="50000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fontAlgn="ctr">
              <a:buSzPct val="50000"/>
              <a:buBlip>
                <a:blip r:embed="rId2"/>
              </a:buBlip>
            </a:pP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estrategia y/o materiales de comunicación educativa </a:t>
            </a:r>
          </a:p>
          <a:p>
            <a:pPr marL="342900" indent="-342900">
              <a:buSzPct val="50000"/>
              <a:buBlip>
                <a:blip r:embed="rId2"/>
              </a:buBlip>
            </a:pP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5" y="0"/>
            <a:ext cx="9139995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005" y="3429000"/>
            <a:ext cx="9139995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dobe Caslon Pro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20" y="116632"/>
            <a:ext cx="2915243" cy="33123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435639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Dirección General de Promoción de la Salud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4601" y="17728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Población </a:t>
            </a:r>
            <a:r>
              <a:rPr lang="es-ES" sz="3200" b="1" dirty="0"/>
              <a:t>objetivo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15616" y="2794001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P</a:t>
            </a:r>
            <a:r>
              <a:rPr lang="es-MX" sz="2400" dirty="0" smtClean="0"/>
              <a:t>ersonas </a:t>
            </a:r>
            <a:r>
              <a:rPr lang="es-MX" sz="2400" dirty="0"/>
              <a:t>que viven en condiciones de pobreza multidimensional extrema y que presentan carencia de acceso a la alimentación.</a:t>
            </a:r>
          </a:p>
        </p:txBody>
      </p:sp>
    </p:spTree>
    <p:extLst>
      <p:ext uri="{BB962C8B-B14F-4D97-AF65-F5344CB8AC3E}">
        <p14:creationId xmlns:p14="http://schemas.microsoft.com/office/powerpoint/2010/main" val="28395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343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86013169"/>
              </p:ext>
            </p:extLst>
          </p:nvPr>
        </p:nvGraphicFramePr>
        <p:xfrm>
          <a:off x="755576" y="1809328"/>
          <a:ext cx="8208912" cy="49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5" y="1147041"/>
            <a:ext cx="631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De los 5 objetivos de la cruzada, tres están vinculados con salud: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70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00631"/>
              </p:ext>
            </p:extLst>
          </p:nvPr>
        </p:nvGraphicFramePr>
        <p:xfrm>
          <a:off x="2460104" y="1124744"/>
          <a:ext cx="470418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25"/>
                <a:gridCol w="257125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Entidad 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Municipios seleccionados para 2013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Guerrero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16 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Hidalgo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México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Morelos 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Puebla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Tlaxcala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16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24653"/>
              </p:ext>
            </p:extLst>
          </p:nvPr>
        </p:nvGraphicFramePr>
        <p:xfrm>
          <a:off x="323851" y="1557338"/>
          <a:ext cx="8351838" cy="4099582"/>
        </p:xfrm>
        <a:graphic>
          <a:graphicData uri="http://schemas.openxmlformats.org/drawingml/2006/table">
            <a:tbl>
              <a:tblPr firstRow="1" bandRow="1"/>
              <a:tblGrid>
                <a:gridCol w="1223813"/>
                <a:gridCol w="1633397"/>
                <a:gridCol w="1277361"/>
                <a:gridCol w="974482"/>
                <a:gridCol w="974482"/>
                <a:gridCol w="1132505"/>
                <a:gridCol w="1135798"/>
              </a:tblGrid>
              <a:tr h="99853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Entidad federativa</a:t>
                      </a:r>
                    </a:p>
                  </a:txBody>
                  <a:tcPr marL="7844" marR="7844" marT="78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7844" marR="7844" marT="78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Población</a:t>
                      </a:r>
                    </a:p>
                  </a:txBody>
                  <a:tcPr marL="7844" marR="7844" marT="78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Pobreza extrema</a:t>
                      </a:r>
                    </a:p>
                  </a:txBody>
                  <a:tcPr marL="7844" marR="7844" marT="78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Población en pobreza extrema y también carente de acceso a la alimentación</a:t>
                      </a:r>
                      <a:b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es-MX" sz="13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44" marR="7844" marT="78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02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7844" marR="7844" marT="784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Personas</a:t>
                      </a:r>
                    </a:p>
                  </a:txBody>
                  <a:tcPr marL="7844" marR="7844" marT="78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</a:t>
                      </a:r>
                    </a:p>
                  </a:txBody>
                  <a:tcPr marL="7844" marR="7844" marT="78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Personas</a:t>
                      </a:r>
                    </a:p>
                  </a:txBody>
                  <a:tcPr marL="7844" marR="7844" marT="78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363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Atlamajalcingo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del Monte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4,890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61.6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3,012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1,904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3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Tlalixtaquilla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Maldonado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7,707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47.0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3,626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34.5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2,659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Tlacoapa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8,020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58.5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4,688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3,207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Coahuayutla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José María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Izazaga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15,493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9,355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6,145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Mártir de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Cuilapan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17,072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9,533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35.5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6,065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9" name="5 Título"/>
          <p:cNvSpPr txBox="1">
            <a:spLocks/>
          </p:cNvSpPr>
          <p:nvPr/>
        </p:nvSpPr>
        <p:spPr bwMode="auto">
          <a:xfrm>
            <a:off x="323850" y="94138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MX" b="1">
                <a:solidFill>
                  <a:srgbClr val="A6A6A6"/>
                </a:solidFill>
                <a:latin typeface="Arial" charset="0"/>
                <a:cs typeface="Arial" charset="0"/>
              </a:rPr>
              <a:t>80 MUNICIPIOS</a:t>
            </a:r>
          </a:p>
        </p:txBody>
      </p:sp>
    </p:spTree>
    <p:extLst>
      <p:ext uri="{BB962C8B-B14F-4D97-AF65-F5344CB8AC3E}">
        <p14:creationId xmlns:p14="http://schemas.microsoft.com/office/powerpoint/2010/main" val="1916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Título"/>
          <p:cNvSpPr txBox="1">
            <a:spLocks/>
          </p:cNvSpPr>
          <p:nvPr/>
        </p:nvSpPr>
        <p:spPr bwMode="auto">
          <a:xfrm>
            <a:off x="323850" y="930275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MX" b="1">
                <a:solidFill>
                  <a:srgbClr val="A6A6A6"/>
                </a:solidFill>
                <a:latin typeface="Arial" charset="0"/>
                <a:cs typeface="Arial" charset="0"/>
              </a:rPr>
              <a:t>80 MUNICIPIOS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09977"/>
              </p:ext>
            </p:extLst>
          </p:nvPr>
        </p:nvGraphicFramePr>
        <p:xfrm>
          <a:off x="603250" y="1557338"/>
          <a:ext cx="7937500" cy="4608525"/>
        </p:xfrm>
        <a:graphic>
          <a:graphicData uri="http://schemas.openxmlformats.org/drawingml/2006/table">
            <a:tbl>
              <a:tblPr firstRow="1" bandRow="1"/>
              <a:tblGrid>
                <a:gridCol w="1375788"/>
                <a:gridCol w="1402504"/>
                <a:gridCol w="1122002"/>
                <a:gridCol w="1028503"/>
                <a:gridCol w="1031841"/>
                <a:gridCol w="988431"/>
                <a:gridCol w="988431"/>
              </a:tblGrid>
              <a:tr h="99916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Entidad federativa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Población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Pobreza extrema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Población en pobreza extrema y también carente de acceso a la alimentación </a:t>
                      </a:r>
                      <a:b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es-MX" sz="13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87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8570" marR="8570" marT="856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Personas 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3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Personas</a:t>
                      </a:r>
                    </a:p>
                  </a:txBody>
                  <a:tcPr marL="8570" marR="8570" marT="85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63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Zapotitlán Tablas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8,489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64.8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5,500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40.9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3,475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1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Iliatenco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10,443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5,606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4,249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Igualapa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11,075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46.9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5,197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35.3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05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Xalpatláhuac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12,491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55.2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6,899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36.1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Copalillo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14,299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63.4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9,069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6,175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Cuautepec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14,965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54.7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8,180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6,263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Cochoapa el Grande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15,041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82.6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12,425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54.8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8,248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05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Metlatónoc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15,255</a:t>
                      </a:r>
                    </a:p>
                  </a:txBody>
                  <a:tcPr marL="9525" marR="857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77.0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11,747</a:t>
                      </a:r>
                    </a:p>
                  </a:txBody>
                  <a:tcPr marL="9525" marR="171450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48.5</a:t>
                      </a:r>
                    </a:p>
                  </a:txBody>
                  <a:tcPr marL="9525" marR="25717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7,396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8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Título"/>
          <p:cNvSpPr txBox="1">
            <a:spLocks/>
          </p:cNvSpPr>
          <p:nvPr/>
        </p:nvSpPr>
        <p:spPr bwMode="auto">
          <a:xfrm>
            <a:off x="323850" y="981075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MX" b="1">
                <a:solidFill>
                  <a:srgbClr val="A6A6A6"/>
                </a:solidFill>
                <a:latin typeface="Arial" charset="0"/>
                <a:cs typeface="Arial" charset="0"/>
              </a:rPr>
              <a:t>80 MUNICIPIOS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69408"/>
              </p:ext>
            </p:extLst>
          </p:nvPr>
        </p:nvGraphicFramePr>
        <p:xfrm>
          <a:off x="611188" y="1484784"/>
          <a:ext cx="8147051" cy="5143621"/>
        </p:xfrm>
        <a:graphic>
          <a:graphicData uri="http://schemas.openxmlformats.org/drawingml/2006/table">
            <a:tbl>
              <a:tblPr firstRow="1" bandRow="1"/>
              <a:tblGrid>
                <a:gridCol w="1543709"/>
                <a:gridCol w="1616522"/>
                <a:gridCol w="1326768"/>
                <a:gridCol w="915013"/>
                <a:gridCol w="915013"/>
                <a:gridCol w="915013"/>
                <a:gridCol w="915013"/>
              </a:tblGrid>
              <a:tr h="10000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Entidad federativa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Población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Pobreza extrema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Población en pobreza extrema y también carente de acceso a la alimentación </a:t>
                      </a:r>
                      <a:b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8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81" marR="9181" marT="91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Personas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Personas</a:t>
                      </a:r>
                    </a:p>
                  </a:txBody>
                  <a:tcPr marL="9181" marR="9181" marT="91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875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Copanatoyac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18,175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61.2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11,129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40.8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Alcozauca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19,391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65.4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12,677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47.2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9,161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Guerrero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José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Joaquin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Herrera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15,561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11,112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7,614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Hidalgo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Xochiatipan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17,456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54.5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9,511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7,406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Hidalgo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Yahualica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19,304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48.1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9,280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33.8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Hidalgo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Bartolo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Tutotepec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14,900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37.8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5,633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4,463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México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Zumpahuacán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11,252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4,926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37.0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4,161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75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México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Luvianos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18,992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44.7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8,482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37.8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7,181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México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Sultepec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19,577</a:t>
                      </a:r>
                    </a:p>
                  </a:txBody>
                  <a:tcPr marL="9525" marR="85729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48.7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9,528</a:t>
                      </a:r>
                    </a:p>
                  </a:txBody>
                  <a:tcPr marL="9525" marR="171458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40.1</a:t>
                      </a:r>
                    </a:p>
                  </a:txBody>
                  <a:tcPr marL="9525" marR="257187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7,849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2173</Words>
  <Application>Microsoft Office PowerPoint</Application>
  <PresentationFormat>Presentación en pantalla (4:3)</PresentationFormat>
  <Paragraphs>644</Paragraphs>
  <Slides>32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Estrategia transversal e integral Comisión Intersecretarial  Participan 19 entidades públicas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 Instrumentación Estatal, Municipal, Local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Otras acciones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310-ADRIANA SC</dc:creator>
  <cp:lastModifiedBy>310-ADRIANASC</cp:lastModifiedBy>
  <cp:revision>35</cp:revision>
  <cp:lastPrinted>2013-07-17T20:53:20Z</cp:lastPrinted>
  <dcterms:created xsi:type="dcterms:W3CDTF">2013-05-09T00:11:20Z</dcterms:created>
  <dcterms:modified xsi:type="dcterms:W3CDTF">2013-09-06T22:15:50Z</dcterms:modified>
</cp:coreProperties>
</file>